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42"/>
  </p:notesMasterIdLst>
  <p:sldIdLst>
    <p:sldId id="256" r:id="rId2"/>
    <p:sldId id="259" r:id="rId3"/>
    <p:sldId id="309" r:id="rId4"/>
    <p:sldId id="260" r:id="rId5"/>
    <p:sldId id="287" r:id="rId6"/>
    <p:sldId id="288" r:id="rId7"/>
    <p:sldId id="258" r:id="rId8"/>
    <p:sldId id="273" r:id="rId9"/>
    <p:sldId id="274" r:id="rId10"/>
    <p:sldId id="264" r:id="rId11"/>
    <p:sldId id="275" r:id="rId12"/>
    <p:sldId id="343" r:id="rId13"/>
    <p:sldId id="308" r:id="rId14"/>
    <p:sldId id="293" r:id="rId15"/>
    <p:sldId id="294" r:id="rId16"/>
    <p:sldId id="295" r:id="rId17"/>
    <p:sldId id="296" r:id="rId18"/>
    <p:sldId id="297" r:id="rId19"/>
    <p:sldId id="298" r:id="rId20"/>
    <p:sldId id="299" r:id="rId21"/>
    <p:sldId id="300" r:id="rId22"/>
    <p:sldId id="301" r:id="rId23"/>
    <p:sldId id="302" r:id="rId24"/>
    <p:sldId id="303" r:id="rId25"/>
    <p:sldId id="314" r:id="rId26"/>
    <p:sldId id="310" r:id="rId27"/>
    <p:sldId id="311" r:id="rId28"/>
    <p:sldId id="345" r:id="rId29"/>
    <p:sldId id="346" r:id="rId30"/>
    <p:sldId id="306" r:id="rId31"/>
    <p:sldId id="347" r:id="rId32"/>
    <p:sldId id="348" r:id="rId33"/>
    <p:sldId id="312" r:id="rId34"/>
    <p:sldId id="313" r:id="rId35"/>
    <p:sldId id="305" r:id="rId36"/>
    <p:sldId id="267" r:id="rId37"/>
    <p:sldId id="272" r:id="rId38"/>
    <p:sldId id="280" r:id="rId39"/>
    <p:sldId id="276" r:id="rId40"/>
    <p:sldId id="270" r:id="rId4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728D8596-02A8-427C-B822-3F0DB24DC791}">
          <p14:sldIdLst>
            <p14:sldId id="256"/>
            <p14:sldId id="259"/>
            <p14:sldId id="309"/>
            <p14:sldId id="260"/>
            <p14:sldId id="287"/>
            <p14:sldId id="288"/>
            <p14:sldId id="258"/>
            <p14:sldId id="273"/>
            <p14:sldId id="274"/>
            <p14:sldId id="264"/>
            <p14:sldId id="275"/>
            <p14:sldId id="343"/>
            <p14:sldId id="308"/>
            <p14:sldId id="293"/>
            <p14:sldId id="294"/>
            <p14:sldId id="295"/>
            <p14:sldId id="296"/>
            <p14:sldId id="297"/>
            <p14:sldId id="298"/>
            <p14:sldId id="299"/>
            <p14:sldId id="300"/>
            <p14:sldId id="301"/>
            <p14:sldId id="302"/>
            <p14:sldId id="303"/>
            <p14:sldId id="314"/>
            <p14:sldId id="310"/>
            <p14:sldId id="311"/>
            <p14:sldId id="345"/>
            <p14:sldId id="346"/>
            <p14:sldId id="306"/>
            <p14:sldId id="347"/>
            <p14:sldId id="348"/>
            <p14:sldId id="312"/>
            <p14:sldId id="313"/>
          </p14:sldIdLst>
        </p14:section>
        <p14:section name="Untitled Section" id="{578D1A94-726E-4D02-9DB7-AF5CFA503FF3}">
          <p14:sldIdLst>
            <p14:sldId id="305"/>
            <p14:sldId id="267"/>
            <p14:sldId id="272"/>
            <p14:sldId id="280"/>
            <p14:sldId id="276"/>
            <p14:sldId id="270"/>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w10" initials="w" lastIdx="2"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0A1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1562" autoAdjust="0"/>
  </p:normalViewPr>
  <p:slideViewPr>
    <p:cSldViewPr snapToGrid="0">
      <p:cViewPr varScale="1">
        <p:scale>
          <a:sx n="73" d="100"/>
          <a:sy n="73" d="100"/>
        </p:scale>
        <p:origin x="618"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447D39A-609A-42E2-BCCA-FE0D3C9A2258}" type="datetimeFigureOut">
              <a:rPr lang="en-US" smtClean="0"/>
              <a:t>3/10/2021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2CD054C-CF00-40B1-9353-A1793F5655CD}"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smtClean="0"/>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CA430C0A-5464-4FE4-84EB-FF9C94016DF4}" type="datetimeFigureOut">
              <a:rPr lang="en-US" smtClean="0"/>
              <a:t>3/10/2021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8A7A6979-0714-4377-B894-6BE4C2D6E202}" type="slidenum">
              <a:rPr lang="en-US" smtClean="0"/>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1160EA64-D806-43AC-9DF2-F8C432F32B4C}" type="datetimeFigureOut">
              <a:rPr lang="en-US" smtClean="0"/>
              <a:t>3/10/2021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8A7A6979-0714-4377-B894-6BE4C2D6E202}" type="slidenum">
              <a:rPr lang="en-US" smtClean="0"/>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smtClean="0"/>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1160EA64-D806-43AC-9DF2-F8C432F32B4C}" type="datetimeFigureOut">
              <a:rPr lang="en-US" smtClean="0"/>
              <a:t>3/10/2021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8A7A6979-0714-4377-B894-6BE4C2D6E202}" type="slidenum">
              <a:rPr lang="en-US" smtClean="0"/>
              <a:t>‹#›</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panose="020B0604020202020204"/>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panose="020B0604020202020204"/>
              </a:rPr>
              <a:t>”</a:t>
            </a:r>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smtClean="0"/>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Edit Master text styles</a:t>
            </a:r>
          </a:p>
        </p:txBody>
      </p:sp>
      <p:sp>
        <p:nvSpPr>
          <p:cNvPr id="5" name="Date Placeholder 4"/>
          <p:cNvSpPr>
            <a:spLocks noGrp="1"/>
          </p:cNvSpPr>
          <p:nvPr>
            <p:ph type="dt" sz="half" idx="10"/>
          </p:nvPr>
        </p:nvSpPr>
        <p:spPr/>
        <p:txBody>
          <a:bodyPr/>
          <a:lstStyle/>
          <a:p>
            <a:fld id="{1160EA64-D806-43AC-9DF2-F8C432F32B4C}" type="datetimeFigureOut">
              <a:rPr lang="en-US" smtClean="0"/>
              <a:t>3/10/2021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8A7A6979-0714-4377-B894-6BE4C2D6E202}" type="slidenum">
              <a:rPr lang="en-US" smtClean="0"/>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smtClean="0"/>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Edit Master text styles</a:t>
            </a:r>
          </a:p>
        </p:txBody>
      </p:sp>
      <p:sp>
        <p:nvSpPr>
          <p:cNvPr id="5" name="Date Placeholder 4"/>
          <p:cNvSpPr>
            <a:spLocks noGrp="1"/>
          </p:cNvSpPr>
          <p:nvPr>
            <p:ph type="dt" sz="half" idx="10"/>
          </p:nvPr>
        </p:nvSpPr>
        <p:spPr/>
        <p:txBody>
          <a:bodyPr/>
          <a:lstStyle/>
          <a:p>
            <a:fld id="{1160EA64-D806-43AC-9DF2-F8C432F32B4C}" type="datetimeFigureOut">
              <a:rPr lang="en-US" smtClean="0"/>
              <a:t>3/10/2021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8A7A6979-0714-4377-B894-6BE4C2D6E202}" type="slidenum">
              <a:rPr lang="en-US" smtClean="0"/>
              <a:t>‹#›</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panose="020B0604020202020204"/>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panose="020B0604020202020204"/>
              </a:rPr>
              <a:t>”</a:t>
            </a:r>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smtClean="0"/>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Edit Master text styles</a:t>
            </a:r>
          </a:p>
        </p:txBody>
      </p:sp>
      <p:sp>
        <p:nvSpPr>
          <p:cNvPr id="5" name="Date Placeholder 4"/>
          <p:cNvSpPr>
            <a:spLocks noGrp="1"/>
          </p:cNvSpPr>
          <p:nvPr>
            <p:ph type="dt" sz="half" idx="10"/>
          </p:nvPr>
        </p:nvSpPr>
        <p:spPr/>
        <p:txBody>
          <a:bodyPr/>
          <a:lstStyle/>
          <a:p>
            <a:fld id="{1160EA64-D806-43AC-9DF2-F8C432F32B4C}" type="datetimeFigureOut">
              <a:rPr lang="en-US" smtClean="0"/>
              <a:t>3/10/2021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8A7A6979-0714-4377-B894-6BE4C2D6E202}" type="slidenum">
              <a:rPr lang="en-US" smtClean="0"/>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9F9C37B-1D36-470B-8223-D6C91242EC14}" type="datetimeFigureOut">
              <a:rPr lang="en-US" smtClean="0"/>
              <a:t>3/10/2021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8A7A6979-0714-4377-B894-6BE4C2D6E202}" type="slidenum">
              <a:rPr lang="en-US" smtClean="0"/>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67C6F52A-A82B-47A2-A83A-8C4C91F2D59F}" type="datetimeFigureOut">
              <a:rPr lang="en-US" smtClean="0"/>
              <a:t>3/10/2021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8A7A6979-0714-4377-B894-6BE4C2D6E202}" type="slidenum">
              <a:rPr lang="en-US" smtClean="0"/>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070A7B3-6521-4DCA-87E5-044747A908C1}" type="datetimeFigureOut">
              <a:rPr lang="en-US" smtClean="0"/>
              <a:t>3/10/2021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8A7A6979-0714-4377-B894-6BE4C2D6E202}" type="slidenum">
              <a:rPr lang="en-US" smtClean="0"/>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360C6404-AD6E-4860-8E75-697CA40B95DA}" type="datetimeFigureOut">
              <a:rPr lang="en-US" smtClean="0"/>
              <a:t>3/10/2021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8A7A6979-0714-4377-B894-6BE4C2D6E202}" type="slidenum">
              <a:rPr lang="en-US" smtClean="0"/>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AB134690-1557-4C89-A502-4959FE7FAD70}" type="datetimeFigureOut">
              <a:rPr lang="en-US" smtClean="0"/>
              <a:t>3/10/2021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8A7A6979-0714-4377-B894-6BE4C2D6E202}" type="slidenum">
              <a:rPr lang="en-US" smtClean="0"/>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4F7D4976-E339-4826-83B7-FBD03F55ECF8}" type="datetimeFigureOut">
              <a:rPr lang="en-US" smtClean="0"/>
              <a:t>3/10/2021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8A7A6979-0714-4377-B894-6BE4C2D6E202}" type="slidenum">
              <a:rPr lang="en-US" smtClean="0"/>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E1037C31-9E7A-4F99-8774-A0E530DE1A42}" type="datetimeFigureOut">
              <a:rPr lang="en-US" smtClean="0"/>
              <a:t>3/10/2021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8A7A6979-0714-4377-B894-6BE4C2D6E202}" type="slidenum">
              <a:rPr lang="en-US" smtClean="0"/>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278504F-A551-4DE0-9316-4DCD1D8CC752}" type="datetimeFigureOut">
              <a:rPr lang="en-US" smtClean="0"/>
              <a:t>3/10/2021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8A7A6979-0714-4377-B894-6BE4C2D6E202}" type="slidenum">
              <a:rPr lang="en-US" smtClean="0"/>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smtClean="0"/>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D1BE4249-C0D0-4B06-8692-E8BB871AF643}" type="datetimeFigureOut">
              <a:rPr lang="en-US" smtClean="0"/>
              <a:t>3/10/2021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8A7A6979-0714-4377-B894-6BE4C2D6E202}" type="slidenum">
              <a:rPr lang="en-US" smtClean="0"/>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042B0DB6-F5C7-45FB-8CF3-31B45F9C2DAC}" type="datetimeFigureOut">
              <a:rPr lang="en-US" smtClean="0"/>
              <a:t>3/10/2021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8A7A6979-0714-4377-B894-6BE4C2D6E202}" type="slidenum">
              <a:rPr lang="en-US" smtClean="0"/>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1160EA64-D806-43AC-9DF2-F8C432F32B4C}" type="datetimeFigureOut">
              <a:rPr lang="en-US" smtClean="0"/>
              <a:t>3/10/2021</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8A7A6979-0714-4377-B894-6BE4C2D6E202}" type="slidenum">
              <a:rPr lang="en-US" smtClean="0"/>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hf sldNum="0" hdr="0" ftr="0" dt="0"/>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panose="05040102010807070707"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panose="05040102010807070707"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panose="05040102010807070707"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panose="05040102010807070707"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panose="05040102010807070707"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panose="05040102010807070707"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panose="05040102010807070707"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panose="05040102010807070707"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panose="05040102010807070707"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2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3.png"/><Relationship Id="rId4" Type="http://schemas.openxmlformats.org/officeDocument/2006/relationships/image" Target="../media/image3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8" Type="http://schemas.openxmlformats.org/officeDocument/2006/relationships/image" Target="../media/image39.png"/><Relationship Id="rId3" Type="http://schemas.microsoft.com/office/2007/relationships/hdphoto" Target="../media/hdphoto1.wdp"/><Relationship Id="rId7" Type="http://schemas.openxmlformats.org/officeDocument/2006/relationships/image" Target="../media/image38.png"/><Relationship Id="rId2" Type="http://schemas.openxmlformats.org/officeDocument/2006/relationships/image" Target="../media/image34.png"/><Relationship Id="rId1" Type="http://schemas.openxmlformats.org/officeDocument/2006/relationships/slideLayout" Target="../slideLayouts/slideLayout4.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 Id="rId9" Type="http://schemas.openxmlformats.org/officeDocument/2006/relationships/image" Target="../media/image4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942540" y="-1888981"/>
            <a:ext cx="8311487" cy="3624730"/>
          </a:xfrm>
          <a:noFill/>
          <a:ln>
            <a:noFill/>
          </a:ln>
        </p:spPr>
        <p:txBody>
          <a:bodyPr>
            <a:noAutofit/>
          </a:bodyPr>
          <a:lstStyle/>
          <a:p>
            <a:pPr lvl="0" algn="ctr" fontAlgn="base">
              <a:spcAft>
                <a:spcPct val="0"/>
              </a:spcAft>
              <a:tabLst>
                <a:tab pos="2743200" algn="ctr"/>
                <a:tab pos="5486400" algn="r"/>
              </a:tabLst>
            </a:pPr>
            <a:r>
              <a:rPr lang="en-US" sz="1400" b="1" dirty="0" smtClean="0">
                <a:solidFill>
                  <a:srgbClr val="002060"/>
                </a:solidFill>
                <a:latin typeface="Arial" panose="020B0604020202020204" pitchFamily="34" charset="0"/>
                <a:ea typeface="Times New Roman" panose="02020603050405020304" pitchFamily="18" charset="0"/>
                <a:cs typeface="Arial" panose="020B0604020202020204" pitchFamily="34" charset="0"/>
              </a:rPr>
              <a:t/>
            </a:r>
            <a:br>
              <a:rPr lang="en-US" sz="1400" b="1" dirty="0" smtClean="0">
                <a:solidFill>
                  <a:srgbClr val="002060"/>
                </a:solidFill>
                <a:latin typeface="Arial" panose="020B0604020202020204" pitchFamily="34" charset="0"/>
                <a:ea typeface="Times New Roman" panose="02020603050405020304" pitchFamily="18" charset="0"/>
                <a:cs typeface="Arial" panose="020B0604020202020204" pitchFamily="34" charset="0"/>
              </a:rPr>
            </a:br>
            <a:r>
              <a:rPr lang="en-US" sz="1400" b="1" dirty="0">
                <a:solidFill>
                  <a:srgbClr val="002060"/>
                </a:solidFill>
                <a:latin typeface="Arial" panose="020B0604020202020204" pitchFamily="34" charset="0"/>
                <a:ea typeface="Times New Roman" panose="02020603050405020304" pitchFamily="18" charset="0"/>
                <a:cs typeface="Arial" panose="020B0604020202020204" pitchFamily="34" charset="0"/>
              </a:rPr>
              <a:t/>
            </a:r>
            <a:br>
              <a:rPr lang="en-US" sz="1400" b="1" dirty="0">
                <a:solidFill>
                  <a:srgbClr val="002060"/>
                </a:solidFill>
                <a:latin typeface="Arial" panose="020B0604020202020204" pitchFamily="34" charset="0"/>
                <a:ea typeface="Times New Roman" panose="02020603050405020304" pitchFamily="18" charset="0"/>
                <a:cs typeface="Arial" panose="020B0604020202020204" pitchFamily="34" charset="0"/>
              </a:rPr>
            </a:br>
            <a:r>
              <a:rPr lang="en-US" sz="1800" b="1" dirty="0" smtClean="0">
                <a:solidFill>
                  <a:srgbClr val="002060"/>
                </a:solidFill>
                <a:latin typeface="Times New Roman" panose="02020603050405020304" pitchFamily="18" charset="0"/>
                <a:ea typeface="Times New Roman" panose="02020603050405020304" pitchFamily="18" charset="0"/>
                <a:cs typeface="Times New Roman" panose="02020603050405020304" pitchFamily="18" charset="0"/>
              </a:rPr>
              <a:t>Visveswaraya Technological University</a:t>
            </a:r>
            <a:br>
              <a:rPr lang="en-US" sz="1800" b="1" dirty="0" smtClean="0">
                <a:solidFill>
                  <a:srgbClr val="002060"/>
                </a:solidFill>
                <a:latin typeface="Times New Roman" panose="02020603050405020304" pitchFamily="18" charset="0"/>
                <a:ea typeface="Times New Roman" panose="02020603050405020304" pitchFamily="18" charset="0"/>
                <a:cs typeface="Times New Roman" panose="02020603050405020304" pitchFamily="18" charset="0"/>
              </a:rPr>
            </a:br>
            <a:r>
              <a:rPr lang="en-US" sz="1800" b="1" dirty="0" smtClean="0">
                <a:solidFill>
                  <a:srgbClr val="002060"/>
                </a:solidFill>
                <a:latin typeface="Times New Roman" panose="02020603050405020304" pitchFamily="18" charset="0"/>
                <a:ea typeface="Times New Roman" panose="02020603050405020304" pitchFamily="18" charset="0"/>
                <a:cs typeface="Times New Roman" panose="02020603050405020304" pitchFamily="18" charset="0"/>
              </a:rPr>
              <a:t>SRI </a:t>
            </a:r>
            <a:r>
              <a:rPr lang="en-US" sz="1800" b="1" dirty="0">
                <a:solidFill>
                  <a:srgbClr val="002060"/>
                </a:solidFill>
                <a:latin typeface="Times New Roman" panose="02020603050405020304" pitchFamily="18" charset="0"/>
                <a:ea typeface="Times New Roman" panose="02020603050405020304" pitchFamily="18" charset="0"/>
                <a:cs typeface="Times New Roman" panose="02020603050405020304" pitchFamily="18" charset="0"/>
              </a:rPr>
              <a:t>VENKATESHWARA COLLEGE OF </a:t>
            </a:r>
            <a:r>
              <a:rPr lang="en-US" sz="1800" b="1" dirty="0" smtClean="0">
                <a:solidFill>
                  <a:srgbClr val="002060"/>
                </a:solidFill>
                <a:latin typeface="Times New Roman" panose="02020603050405020304" pitchFamily="18" charset="0"/>
                <a:ea typeface="Times New Roman" panose="02020603050405020304" pitchFamily="18" charset="0"/>
                <a:cs typeface="Times New Roman" panose="02020603050405020304" pitchFamily="18" charset="0"/>
              </a:rPr>
              <a:t>ENGINEERING </a:t>
            </a:r>
            <a:br>
              <a:rPr lang="en-US" sz="1800" b="1" dirty="0" smtClean="0">
                <a:solidFill>
                  <a:srgbClr val="002060"/>
                </a:solidFill>
                <a:latin typeface="Times New Roman" panose="02020603050405020304" pitchFamily="18" charset="0"/>
                <a:ea typeface="Times New Roman" panose="02020603050405020304" pitchFamily="18" charset="0"/>
                <a:cs typeface="Times New Roman" panose="02020603050405020304" pitchFamily="18" charset="0"/>
              </a:rPr>
            </a:br>
            <a:r>
              <a:rPr lang="en-US" sz="1800" b="1" dirty="0" smtClean="0">
                <a:solidFill>
                  <a:srgbClr val="002060"/>
                </a:solidFill>
                <a:latin typeface="Times New Roman" panose="02020603050405020304" pitchFamily="18" charset="0"/>
                <a:ea typeface="Times New Roman" panose="02020603050405020304" pitchFamily="18" charset="0"/>
                <a:cs typeface="Times New Roman" panose="02020603050405020304" pitchFamily="18" charset="0"/>
              </a:rPr>
              <a:t>NH7</a:t>
            </a:r>
            <a:r>
              <a:rPr lang="en-US" sz="1800" b="1" dirty="0">
                <a:solidFill>
                  <a:srgbClr val="002060"/>
                </a:solidFill>
                <a:latin typeface="Times New Roman" panose="02020603050405020304" pitchFamily="18" charset="0"/>
                <a:ea typeface="Times New Roman" panose="02020603050405020304" pitchFamily="18" charset="0"/>
                <a:cs typeface="Times New Roman" panose="02020603050405020304" pitchFamily="18" charset="0"/>
              </a:rPr>
              <a:t>, Vidyanagar, Kempegowda International </a:t>
            </a:r>
            <a:r>
              <a:rPr lang="en-US" sz="1800" b="1" dirty="0" smtClean="0">
                <a:solidFill>
                  <a:srgbClr val="002060"/>
                </a:solidFill>
                <a:latin typeface="Times New Roman" panose="02020603050405020304" pitchFamily="18" charset="0"/>
                <a:ea typeface="Times New Roman" panose="02020603050405020304" pitchFamily="18" charset="0"/>
                <a:cs typeface="Times New Roman" panose="02020603050405020304" pitchFamily="18" charset="0"/>
              </a:rPr>
              <a:t>Airport Road, Bengaluru -562157</a:t>
            </a:r>
            <a:r>
              <a:rPr lang="en-IN" sz="1800" dirty="0">
                <a:solidFill>
                  <a:srgbClr val="002060"/>
                </a:solidFill>
                <a:latin typeface="Times New Roman" panose="02020603050405020304" pitchFamily="18" charset="0"/>
                <a:cs typeface="Times New Roman" panose="02020603050405020304" pitchFamily="18" charset="0"/>
              </a:rPr>
              <a:t/>
            </a:r>
            <a:br>
              <a:rPr lang="en-IN" sz="1800" dirty="0">
                <a:solidFill>
                  <a:srgbClr val="002060"/>
                </a:solidFill>
                <a:latin typeface="Times New Roman" panose="02020603050405020304" pitchFamily="18" charset="0"/>
                <a:cs typeface="Times New Roman" panose="02020603050405020304" pitchFamily="18" charset="0"/>
              </a:rPr>
            </a:br>
            <a:r>
              <a:rPr lang="en-US" sz="1800" b="1" dirty="0" smtClean="0">
                <a:solidFill>
                  <a:srgbClr val="002060"/>
                </a:solidFill>
                <a:latin typeface="Times New Roman" panose="02020603050405020304" pitchFamily="18" charset="0"/>
                <a:cs typeface="Times New Roman" panose="02020603050405020304" pitchFamily="18" charset="0"/>
              </a:rPr>
              <a:t>DEPARTMENT </a:t>
            </a:r>
            <a:r>
              <a:rPr lang="en-US" sz="1800" b="1" dirty="0">
                <a:solidFill>
                  <a:srgbClr val="002060"/>
                </a:solidFill>
                <a:latin typeface="Times New Roman" panose="02020603050405020304" pitchFamily="18" charset="0"/>
                <a:cs typeface="Times New Roman" panose="02020603050405020304" pitchFamily="18" charset="0"/>
              </a:rPr>
              <a:t>OF ELECTRONICS &amp; COMMUNICATION ENGINEERING    </a:t>
            </a:r>
            <a:br>
              <a:rPr lang="en-US" sz="1800" b="1" dirty="0">
                <a:solidFill>
                  <a:srgbClr val="002060"/>
                </a:solidFill>
                <a:latin typeface="Times New Roman" panose="02020603050405020304" pitchFamily="18" charset="0"/>
                <a:cs typeface="Times New Roman" panose="02020603050405020304" pitchFamily="18" charset="0"/>
              </a:rPr>
            </a:br>
            <a:r>
              <a:rPr lang="en-US" sz="1800" b="1" dirty="0">
                <a:solidFill>
                  <a:srgbClr val="002060"/>
                </a:solidFill>
                <a:latin typeface="Times New Roman" panose="02020603050405020304" pitchFamily="18" charset="0"/>
                <a:cs typeface="Times New Roman" panose="02020603050405020304" pitchFamily="18" charset="0"/>
              </a:rPr>
              <a:t>(Accredited By </a:t>
            </a:r>
            <a:r>
              <a:rPr lang="en-US" sz="1800" b="1" dirty="0" smtClean="0">
                <a:solidFill>
                  <a:srgbClr val="002060"/>
                </a:solidFill>
                <a:latin typeface="Times New Roman" panose="02020603050405020304" pitchFamily="18" charset="0"/>
                <a:cs typeface="Times New Roman" panose="02020603050405020304" pitchFamily="18" charset="0"/>
              </a:rPr>
              <a:t>NBA)</a:t>
            </a:r>
            <a:endParaRPr lang="en-US" sz="1800" dirty="0">
              <a:solidFill>
                <a:schemeClr val="accent3">
                  <a:lumMod val="50000"/>
                </a:schemeClr>
              </a:solidFill>
              <a:latin typeface="Times New Roman" panose="02020603050405020304" pitchFamily="18" charset="0"/>
              <a:cs typeface="Times New Roman" panose="02020603050405020304" pitchFamily="18" charset="0"/>
            </a:endParaRPr>
          </a:p>
        </p:txBody>
      </p:sp>
      <p:sp>
        <p:nvSpPr>
          <p:cNvPr id="3" name="Subtitle 2"/>
          <p:cNvSpPr>
            <a:spLocks noGrp="1"/>
          </p:cNvSpPr>
          <p:nvPr>
            <p:ph type="subTitle" idx="1"/>
          </p:nvPr>
        </p:nvSpPr>
        <p:spPr>
          <a:xfrm>
            <a:off x="1076379" y="3970416"/>
            <a:ext cx="10084236" cy="1685109"/>
          </a:xfrm>
        </p:spPr>
        <p:txBody>
          <a:bodyPr>
            <a:noAutofit/>
          </a:bodyPr>
          <a:lstStyle/>
          <a:p>
            <a:pPr algn="ctr">
              <a:spcBef>
                <a:spcPts val="0"/>
              </a:spcBef>
            </a:pP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smtClean="0">
                <a:solidFill>
                  <a:srgbClr val="002060"/>
                </a:solidFill>
                <a:latin typeface="Times New Roman" panose="02020603050405020304" pitchFamily="18" charset="0"/>
                <a:cs typeface="Times New Roman" panose="02020603050405020304" pitchFamily="18" charset="0"/>
              </a:rPr>
              <a:t>Presented by</a:t>
            </a:r>
            <a:r>
              <a:rPr lang="en-US" sz="1600" b="1" dirty="0" smtClean="0">
                <a:solidFill>
                  <a:srgbClr val="002060"/>
                </a:solidFill>
                <a:latin typeface="Times New Roman" panose="02020603050405020304" pitchFamily="18" charset="0"/>
                <a:cs typeface="Times New Roman" panose="02020603050405020304" pitchFamily="18" charset="0"/>
              </a:rPr>
              <a:t>, </a:t>
            </a:r>
          </a:p>
          <a:p>
            <a:pPr algn="ctr">
              <a:spcBef>
                <a:spcPts val="0"/>
              </a:spcBef>
            </a:pPr>
            <a:r>
              <a:rPr lang="en-US" sz="1600" b="1" dirty="0" smtClean="0">
                <a:solidFill>
                  <a:srgbClr val="002060"/>
                </a:solidFill>
                <a:latin typeface="Times New Roman" panose="02020603050405020304" pitchFamily="18" charset="0"/>
                <a:cs typeface="Times New Roman" panose="02020603050405020304" pitchFamily="18" charset="0"/>
              </a:rPr>
              <a:t>NAVYASHREE </a:t>
            </a:r>
            <a:r>
              <a:rPr lang="en-US" sz="1600" b="1" dirty="0" smtClean="0">
                <a:solidFill>
                  <a:srgbClr val="002060"/>
                </a:solidFill>
                <a:latin typeface="Times New Roman" panose="02020603050405020304" pitchFamily="18" charset="0"/>
                <a:cs typeface="Times New Roman" panose="02020603050405020304" pitchFamily="18" charset="0"/>
              </a:rPr>
              <a:t>H A (1VE16EC066</a:t>
            </a:r>
            <a:r>
              <a:rPr lang="en-US" sz="1600" b="1" dirty="0" smtClean="0">
                <a:solidFill>
                  <a:srgbClr val="002060"/>
                </a:solidFill>
                <a:latin typeface="Times New Roman" panose="02020603050405020304" pitchFamily="18" charset="0"/>
                <a:cs typeface="Times New Roman" panose="02020603050405020304" pitchFamily="18" charset="0"/>
              </a:rPr>
              <a:t>)</a:t>
            </a:r>
            <a:endParaRPr lang="en-US" sz="1600" dirty="0" smtClean="0">
              <a:solidFill>
                <a:srgbClr val="002060"/>
              </a:solidFill>
              <a:latin typeface="Times New Roman" panose="02020603050405020304" pitchFamily="18" charset="0"/>
              <a:cs typeface="Times New Roman" panose="02020603050405020304" pitchFamily="18" charset="0"/>
            </a:endParaRPr>
          </a:p>
          <a:p>
            <a:pPr algn="ctr">
              <a:spcBef>
                <a:spcPts val="0"/>
              </a:spcBef>
            </a:pPr>
            <a:r>
              <a:rPr lang="en-US" sz="1600" dirty="0" smtClean="0">
                <a:solidFill>
                  <a:srgbClr val="002060"/>
                </a:solidFill>
                <a:latin typeface="Times New Roman" panose="02020603050405020304" pitchFamily="18" charset="0"/>
                <a:cs typeface="Times New Roman" panose="02020603050405020304" pitchFamily="18" charset="0"/>
              </a:rPr>
              <a:t>   Dept. of  E&amp;CE</a:t>
            </a:r>
          </a:p>
          <a:p>
            <a:pPr algn="ctr">
              <a:spcBef>
                <a:spcPts val="0"/>
              </a:spcBef>
            </a:pP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a:solidFill>
                  <a:srgbClr val="002060"/>
                </a:solidFill>
                <a:latin typeface="Times New Roman" panose="02020603050405020304" pitchFamily="18" charset="0"/>
                <a:cs typeface="Times New Roman" panose="02020603050405020304" pitchFamily="18" charset="0"/>
              </a:rPr>
              <a:t>SVCE, Bengaluru</a:t>
            </a:r>
          </a:p>
          <a:p>
            <a:pPr>
              <a:spcBef>
                <a:spcPts val="0"/>
              </a:spcBef>
            </a:pP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smtClean="0">
                <a:solidFill>
                  <a:srgbClr val="002060"/>
                </a:solidFill>
                <a:latin typeface="Times New Roman" panose="02020603050405020304" pitchFamily="18" charset="0"/>
                <a:cs typeface="Times New Roman" panose="02020603050405020304" pitchFamily="18" charset="0"/>
              </a:rPr>
              <a:t>                                                                                                                                                       </a:t>
            </a:r>
            <a:endParaRPr lang="en-US" sz="1600" dirty="0">
              <a:solidFill>
                <a:srgbClr val="002060"/>
              </a:solidFill>
              <a:latin typeface="Times New Roman" panose="02020603050405020304" pitchFamily="18" charset="0"/>
              <a:cs typeface="Times New Roman" panose="02020603050405020304" pitchFamily="18" charset="0"/>
            </a:endParaRPr>
          </a:p>
        </p:txBody>
      </p:sp>
      <p:pic>
        <p:nvPicPr>
          <p:cNvPr id="9" name="image10.png" descr="C:\Users\Ananya\Desktop\svgi_new.jpg"/>
          <p:cNvPicPr/>
          <p:nvPr/>
        </p:nvPicPr>
        <p:blipFill>
          <a:blip r:embed="rId2"/>
          <a:srcRect/>
          <a:stretch>
            <a:fillRect/>
          </a:stretch>
        </p:blipFill>
        <p:spPr>
          <a:xfrm>
            <a:off x="459695" y="250416"/>
            <a:ext cx="1567543" cy="1580605"/>
          </a:xfrm>
          <a:prstGeom prst="rect">
            <a:avLst/>
          </a:prstGeom>
        </p:spPr>
      </p:pic>
      <p:pic>
        <p:nvPicPr>
          <p:cNvPr id="10" name="Picture 9" descr="vtu"/>
          <p:cNvPicPr/>
          <p:nvPr/>
        </p:nvPicPr>
        <p:blipFill>
          <a:blip r:embed="rId3">
            <a:extLst>
              <a:ext uri="{28A0092B-C50C-407E-A947-70E740481C1C}">
                <a14:useLocalDpi xmlns:a14="http://schemas.microsoft.com/office/drawing/2010/main" val="0"/>
              </a:ext>
            </a:extLst>
          </a:blip>
          <a:srcRect/>
          <a:stretch>
            <a:fillRect/>
          </a:stretch>
        </p:blipFill>
        <p:spPr bwMode="auto">
          <a:xfrm>
            <a:off x="10169328" y="250415"/>
            <a:ext cx="1675492" cy="1580605"/>
          </a:xfrm>
          <a:prstGeom prst="rect">
            <a:avLst/>
          </a:prstGeom>
          <a:noFill/>
          <a:ln>
            <a:noFill/>
          </a:ln>
        </p:spPr>
      </p:pic>
      <p:sp>
        <p:nvSpPr>
          <p:cNvPr id="11" name="TextBox 10"/>
          <p:cNvSpPr txBox="1"/>
          <p:nvPr/>
        </p:nvSpPr>
        <p:spPr>
          <a:xfrm>
            <a:off x="1942540" y="2267284"/>
            <a:ext cx="8715828" cy="1323439"/>
          </a:xfrm>
          <a:prstGeom prst="rect">
            <a:avLst/>
          </a:prstGeom>
          <a:noFill/>
        </p:spPr>
        <p:txBody>
          <a:bodyPr wrap="square" rtlCol="0">
            <a:spAutoFit/>
          </a:bodyPr>
          <a:lstStyle/>
          <a:p>
            <a:pPr algn="ctr"/>
            <a:r>
              <a:rPr lang="en-IN" sz="1600" dirty="0" smtClean="0">
                <a:latin typeface="Times New Roman" panose="02020603050405020304" pitchFamily="18" charset="0"/>
                <a:cs typeface="Times New Roman" panose="02020603050405020304" pitchFamily="18" charset="0"/>
              </a:rPr>
              <a:t>PRESENTATION </a:t>
            </a:r>
            <a:r>
              <a:rPr lang="en-IN" sz="1600" dirty="0" smtClean="0">
                <a:latin typeface="Times New Roman" panose="02020603050405020304" pitchFamily="18" charset="0"/>
                <a:cs typeface="Times New Roman" panose="02020603050405020304" pitchFamily="18" charset="0"/>
              </a:rPr>
              <a:t>ON</a:t>
            </a:r>
          </a:p>
          <a:p>
            <a:pPr algn="ctr"/>
            <a:r>
              <a:rPr lang="en-IN" sz="3200" b="1" dirty="0" smtClean="0">
                <a:latin typeface="Times New Roman" panose="02020603050405020304" pitchFamily="18" charset="0"/>
                <a:cs typeface="Times New Roman" panose="02020603050405020304" pitchFamily="18" charset="0"/>
              </a:rPr>
              <a:t>“</a:t>
            </a:r>
            <a:r>
              <a:rPr lang="en-IN" sz="3200" b="1" dirty="0" smtClean="0">
                <a:solidFill>
                  <a:srgbClr val="002060"/>
                </a:solidFill>
                <a:latin typeface="Times New Roman" panose="02020603050405020304" pitchFamily="18" charset="0"/>
                <a:cs typeface="Times New Roman" panose="02020603050405020304" pitchFamily="18" charset="0"/>
              </a:rPr>
              <a:t>AN INNOVATIVE SMART  PLATFORM ASSIST IN DOMESTIC RAILWAY STATION”</a:t>
            </a:r>
            <a:endParaRPr lang="en-IN" sz="3200" b="1" dirty="0">
              <a:solidFill>
                <a:srgbClr val="002060"/>
              </a:solidFill>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234051" y="6062677"/>
            <a:ext cx="6925235" cy="368300"/>
          </a:xfrm>
          <a:prstGeom prst="rect">
            <a:avLst/>
          </a:prstGeom>
          <a:noFill/>
        </p:spPr>
        <p:txBody>
          <a:bodyPr wrap="square" rtlCol="0">
            <a:spAutoFit/>
          </a:bodyPr>
          <a:lstStyle/>
          <a:p>
            <a:pPr algn="ctr"/>
            <a:r>
              <a:rPr lang="en-US" dirty="0" smtClean="0">
                <a:latin typeface="Times New Roman" panose="02020603050405020304" pitchFamily="18" charset="0"/>
                <a:cs typeface="Times New Roman" panose="02020603050405020304" pitchFamily="18" charset="0"/>
              </a:rPr>
              <a:t>Figure 1: Block Diagram Of Smart Railway Platform</a:t>
            </a:r>
            <a:endParaRPr lang="en-US" dirty="0">
              <a:latin typeface="Times New Roman" panose="02020603050405020304" pitchFamily="18" charset="0"/>
              <a:cs typeface="Times New Roman" panose="02020603050405020304" pitchFamily="18" charset="0"/>
            </a:endParaRPr>
          </a:p>
        </p:txBody>
      </p:sp>
      <p:grpSp>
        <p:nvGrpSpPr>
          <p:cNvPr id="4" name="Group 3"/>
          <p:cNvGrpSpPr/>
          <p:nvPr/>
        </p:nvGrpSpPr>
        <p:grpSpPr>
          <a:xfrm>
            <a:off x="1779352" y="1415677"/>
            <a:ext cx="8286751" cy="4450976"/>
            <a:chOff x="80683" y="469093"/>
            <a:chExt cx="8910917" cy="5851986"/>
          </a:xfrm>
        </p:grpSpPr>
        <p:grpSp>
          <p:nvGrpSpPr>
            <p:cNvPr id="5" name="Group 45"/>
            <p:cNvGrpSpPr/>
            <p:nvPr/>
          </p:nvGrpSpPr>
          <p:grpSpPr>
            <a:xfrm rot="-5400000">
              <a:off x="5038957" y="2951956"/>
              <a:ext cx="5771495" cy="806421"/>
              <a:chOff x="-3646" y="4286802"/>
              <a:chExt cx="8488653" cy="914183"/>
            </a:xfrm>
          </p:grpSpPr>
          <p:sp>
            <p:nvSpPr>
              <p:cNvPr id="51" name="Rectangle 50"/>
              <p:cNvSpPr/>
              <p:nvPr/>
            </p:nvSpPr>
            <p:spPr>
              <a:xfrm flipV="1">
                <a:off x="-3646" y="4315443"/>
                <a:ext cx="8488653" cy="113015"/>
              </a:xfrm>
              <a:prstGeom prst="rect">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p:cNvSpPr/>
              <p:nvPr/>
            </p:nvSpPr>
            <p:spPr>
              <a:xfrm>
                <a:off x="58978" y="5108096"/>
                <a:ext cx="8426029" cy="92889"/>
              </a:xfrm>
              <a:prstGeom prst="rect">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p:cNvSpPr/>
              <p:nvPr/>
            </p:nvSpPr>
            <p:spPr>
              <a:xfrm>
                <a:off x="1733439" y="4286802"/>
                <a:ext cx="75880" cy="855145"/>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p:cNvSpPr/>
              <p:nvPr/>
            </p:nvSpPr>
            <p:spPr>
              <a:xfrm>
                <a:off x="5721266" y="4297456"/>
                <a:ext cx="75880" cy="855145"/>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p:cNvSpPr/>
              <p:nvPr/>
            </p:nvSpPr>
            <p:spPr>
              <a:xfrm>
                <a:off x="6050029" y="4297453"/>
                <a:ext cx="75880" cy="855145"/>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p:cNvSpPr/>
              <p:nvPr/>
            </p:nvSpPr>
            <p:spPr>
              <a:xfrm>
                <a:off x="6730277" y="4297455"/>
                <a:ext cx="75880" cy="855145"/>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p:cNvSpPr/>
              <p:nvPr/>
            </p:nvSpPr>
            <p:spPr>
              <a:xfrm>
                <a:off x="6385217" y="4297454"/>
                <a:ext cx="75880" cy="855145"/>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p:cNvSpPr/>
              <p:nvPr/>
            </p:nvSpPr>
            <p:spPr>
              <a:xfrm>
                <a:off x="6987308" y="4297456"/>
                <a:ext cx="75880" cy="855145"/>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p:cNvSpPr/>
              <p:nvPr/>
            </p:nvSpPr>
            <p:spPr>
              <a:xfrm>
                <a:off x="7296602" y="4296035"/>
                <a:ext cx="75880" cy="855145"/>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p:cNvSpPr/>
              <p:nvPr/>
            </p:nvSpPr>
            <p:spPr>
              <a:xfrm>
                <a:off x="7590225" y="4297456"/>
                <a:ext cx="75880" cy="855145"/>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p:cNvSpPr/>
              <p:nvPr/>
            </p:nvSpPr>
            <p:spPr>
              <a:xfrm>
                <a:off x="2957335" y="4297447"/>
                <a:ext cx="75880" cy="855145"/>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p:cNvSpPr/>
              <p:nvPr/>
            </p:nvSpPr>
            <p:spPr>
              <a:xfrm>
                <a:off x="3310858" y="4297448"/>
                <a:ext cx="75880" cy="855145"/>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p:cNvSpPr/>
              <p:nvPr/>
            </p:nvSpPr>
            <p:spPr>
              <a:xfrm>
                <a:off x="3582603" y="4296035"/>
                <a:ext cx="75880" cy="855145"/>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p:cNvSpPr/>
              <p:nvPr/>
            </p:nvSpPr>
            <p:spPr>
              <a:xfrm>
                <a:off x="3937260" y="4297456"/>
                <a:ext cx="75880" cy="855145"/>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p:cNvSpPr/>
              <p:nvPr/>
            </p:nvSpPr>
            <p:spPr>
              <a:xfrm>
                <a:off x="4310998" y="4297449"/>
                <a:ext cx="75880" cy="855145"/>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p:cNvSpPr/>
              <p:nvPr/>
            </p:nvSpPr>
            <p:spPr>
              <a:xfrm>
                <a:off x="4667193" y="4297450"/>
                <a:ext cx="75880" cy="855145"/>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p:cNvSpPr/>
              <p:nvPr/>
            </p:nvSpPr>
            <p:spPr>
              <a:xfrm>
                <a:off x="4976487" y="4297451"/>
                <a:ext cx="75880" cy="855145"/>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p:cNvSpPr/>
              <p:nvPr/>
            </p:nvSpPr>
            <p:spPr>
              <a:xfrm>
                <a:off x="5348374" y="4297452"/>
                <a:ext cx="75880" cy="855145"/>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p:cNvSpPr/>
              <p:nvPr/>
            </p:nvSpPr>
            <p:spPr>
              <a:xfrm>
                <a:off x="2008917" y="4297445"/>
                <a:ext cx="75880" cy="855145"/>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p:cNvSpPr/>
              <p:nvPr/>
            </p:nvSpPr>
            <p:spPr>
              <a:xfrm>
                <a:off x="2310787" y="4297456"/>
                <a:ext cx="75880" cy="855145"/>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p:cNvSpPr/>
              <p:nvPr/>
            </p:nvSpPr>
            <p:spPr>
              <a:xfrm>
                <a:off x="2613483" y="4297446"/>
                <a:ext cx="75880" cy="855145"/>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p:cNvSpPr/>
              <p:nvPr/>
            </p:nvSpPr>
            <p:spPr>
              <a:xfrm>
                <a:off x="3023192" y="4552310"/>
                <a:ext cx="1755934" cy="47141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100" dirty="0" smtClean="0">
                    <a:solidFill>
                      <a:schemeClr val="tx1"/>
                    </a:solidFill>
                    <a:latin typeface="Arial" panose="020B0604020202020204" pitchFamily="34" charset="0"/>
                    <a:cs typeface="Arial" panose="020B0604020202020204" pitchFamily="34" charset="0"/>
                  </a:rPr>
                  <a:t>RAILWAY TRACK</a:t>
                </a:r>
                <a:endParaRPr lang="en-US" sz="1100" dirty="0">
                  <a:solidFill>
                    <a:schemeClr val="tx1"/>
                  </a:solidFill>
                  <a:latin typeface="Arial" panose="020B0604020202020204" pitchFamily="34" charset="0"/>
                  <a:cs typeface="Arial" panose="020B0604020202020204" pitchFamily="34" charset="0"/>
                </a:endParaRPr>
              </a:p>
            </p:txBody>
          </p:sp>
          <p:sp>
            <p:nvSpPr>
              <p:cNvPr id="73" name="Rectangle 72"/>
              <p:cNvSpPr/>
              <p:nvPr/>
            </p:nvSpPr>
            <p:spPr>
              <a:xfrm>
                <a:off x="1391445" y="4296034"/>
                <a:ext cx="75880" cy="855145"/>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p:cNvSpPr/>
              <p:nvPr/>
            </p:nvSpPr>
            <p:spPr>
              <a:xfrm>
                <a:off x="1066800" y="4292861"/>
                <a:ext cx="75880" cy="855145"/>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p:cNvSpPr/>
              <p:nvPr/>
            </p:nvSpPr>
            <p:spPr>
              <a:xfrm>
                <a:off x="710535" y="4286802"/>
                <a:ext cx="75880" cy="855145"/>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p:cNvSpPr/>
              <p:nvPr/>
            </p:nvSpPr>
            <p:spPr>
              <a:xfrm>
                <a:off x="7886390" y="4297456"/>
                <a:ext cx="75880" cy="855145"/>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p:cNvSpPr/>
              <p:nvPr/>
            </p:nvSpPr>
            <p:spPr>
              <a:xfrm>
                <a:off x="8191340" y="4297456"/>
                <a:ext cx="75880" cy="855145"/>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Rectangle 5"/>
            <p:cNvSpPr/>
            <p:nvPr/>
          </p:nvSpPr>
          <p:spPr>
            <a:xfrm rot="16200000">
              <a:off x="-2319617" y="3189607"/>
              <a:ext cx="5410200" cy="609600"/>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smtClean="0">
                  <a:latin typeface="Arial" panose="020B0604020202020204" pitchFamily="34" charset="0"/>
                  <a:cs typeface="Arial" panose="020B0604020202020204" pitchFamily="34" charset="0"/>
                </a:rPr>
                <a:t>PLATFORM</a:t>
              </a:r>
              <a:endParaRPr lang="en-US" sz="3200" b="1" dirty="0">
                <a:latin typeface="Arial" panose="020B0604020202020204" pitchFamily="34" charset="0"/>
                <a:cs typeface="Arial" panose="020B0604020202020204" pitchFamily="34" charset="0"/>
              </a:endParaRPr>
            </a:p>
          </p:txBody>
        </p:sp>
        <p:sp>
          <p:nvSpPr>
            <p:cNvPr id="7" name="Rectangle 6"/>
            <p:cNvSpPr/>
            <p:nvPr/>
          </p:nvSpPr>
          <p:spPr>
            <a:xfrm rot="16200000">
              <a:off x="-786128" y="3248190"/>
              <a:ext cx="5451167" cy="53340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smtClean="0">
                  <a:latin typeface="Arial" panose="020B0604020202020204" pitchFamily="34" charset="0"/>
                  <a:cs typeface="Arial" panose="020B0604020202020204" pitchFamily="34" charset="0"/>
                </a:rPr>
                <a:t>SMART PLATFORM</a:t>
              </a:r>
              <a:endParaRPr lang="en-US" sz="3200" b="1" dirty="0">
                <a:latin typeface="Arial" panose="020B0604020202020204" pitchFamily="34" charset="0"/>
                <a:cs typeface="Arial" panose="020B0604020202020204" pitchFamily="34" charset="0"/>
              </a:endParaRPr>
            </a:p>
          </p:txBody>
        </p:sp>
        <p:sp>
          <p:nvSpPr>
            <p:cNvPr id="8" name="Rectangle 7"/>
            <p:cNvSpPr/>
            <p:nvPr/>
          </p:nvSpPr>
          <p:spPr>
            <a:xfrm rot="5400000">
              <a:off x="4412609" y="3235594"/>
              <a:ext cx="5450902" cy="559920"/>
            </a:xfrm>
            <a:prstGeom prst="rect">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smtClean="0">
                  <a:latin typeface="Arial" panose="020B0604020202020204" pitchFamily="34" charset="0"/>
                  <a:cs typeface="Arial" panose="020B0604020202020204" pitchFamily="34" charset="0"/>
                </a:rPr>
                <a:t>SMART PLATFORM</a:t>
              </a:r>
              <a:endParaRPr lang="en-US" sz="3200" b="1" dirty="0">
                <a:latin typeface="Arial" panose="020B0604020202020204" pitchFamily="34" charset="0"/>
                <a:cs typeface="Arial" panose="020B0604020202020204" pitchFamily="34" charset="0"/>
              </a:endParaRPr>
            </a:p>
          </p:txBody>
        </p:sp>
        <p:sp>
          <p:nvSpPr>
            <p:cNvPr id="9" name="Rectangle 8"/>
            <p:cNvSpPr/>
            <p:nvPr/>
          </p:nvSpPr>
          <p:spPr>
            <a:xfrm rot="5400000">
              <a:off x="5961217" y="3210532"/>
              <a:ext cx="5451165" cy="609600"/>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smtClean="0">
                  <a:latin typeface="Arial" panose="020B0604020202020204" pitchFamily="34" charset="0"/>
                  <a:cs typeface="Arial" panose="020B0604020202020204" pitchFamily="34" charset="0"/>
                </a:rPr>
                <a:t>PLATFORM</a:t>
              </a:r>
              <a:endParaRPr lang="en-US" sz="3200" b="1" dirty="0">
                <a:latin typeface="Arial" panose="020B0604020202020204" pitchFamily="34" charset="0"/>
                <a:cs typeface="Arial" panose="020B0604020202020204" pitchFamily="34" charset="0"/>
              </a:endParaRPr>
            </a:p>
          </p:txBody>
        </p:sp>
        <p:grpSp>
          <p:nvGrpSpPr>
            <p:cNvPr id="10" name="Group 78"/>
            <p:cNvGrpSpPr/>
            <p:nvPr/>
          </p:nvGrpSpPr>
          <p:grpSpPr>
            <a:xfrm rot="5400000">
              <a:off x="-1581523" y="3139370"/>
              <a:ext cx="5531329" cy="832088"/>
              <a:chOff x="350063" y="4225720"/>
              <a:chExt cx="8135419" cy="943278"/>
            </a:xfrm>
          </p:grpSpPr>
          <p:sp>
            <p:nvSpPr>
              <p:cNvPr id="24" name="Rectangle 23"/>
              <p:cNvSpPr/>
              <p:nvPr/>
            </p:nvSpPr>
            <p:spPr>
              <a:xfrm>
                <a:off x="350063" y="4225720"/>
                <a:ext cx="8104487" cy="98216"/>
              </a:xfrm>
              <a:prstGeom prst="rect">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350063" y="5045862"/>
                <a:ext cx="8135419" cy="123136"/>
              </a:xfrm>
              <a:prstGeom prst="rect">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1733439" y="4286802"/>
                <a:ext cx="75880" cy="855145"/>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5721266" y="4297456"/>
                <a:ext cx="75880" cy="855145"/>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6050029" y="4297453"/>
                <a:ext cx="75880" cy="855145"/>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6730277" y="4297455"/>
                <a:ext cx="75880" cy="855145"/>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6385217" y="4297454"/>
                <a:ext cx="75880" cy="855145"/>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6987308" y="4297456"/>
                <a:ext cx="75880" cy="855145"/>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7296602" y="4296035"/>
                <a:ext cx="75880" cy="855145"/>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a:off x="7590225" y="4297456"/>
                <a:ext cx="75880" cy="855145"/>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2957335" y="4297447"/>
                <a:ext cx="75880" cy="855145"/>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p:nvSpPr>
            <p:spPr>
              <a:xfrm>
                <a:off x="3310858" y="4297448"/>
                <a:ext cx="75880" cy="855145"/>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3582603" y="4296035"/>
                <a:ext cx="75880" cy="855145"/>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p:nvSpPr>
            <p:spPr>
              <a:xfrm>
                <a:off x="3937260" y="4297456"/>
                <a:ext cx="75880" cy="855145"/>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p:nvSpPr>
            <p:spPr>
              <a:xfrm>
                <a:off x="4310998" y="4297449"/>
                <a:ext cx="75880" cy="855145"/>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p:nvSpPr>
            <p:spPr>
              <a:xfrm>
                <a:off x="4667193" y="4297450"/>
                <a:ext cx="75880" cy="855145"/>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p:nvSpPr>
            <p:spPr>
              <a:xfrm>
                <a:off x="4976487" y="4297451"/>
                <a:ext cx="75880" cy="855145"/>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p:nvSpPr>
            <p:spPr>
              <a:xfrm>
                <a:off x="5348374" y="4297452"/>
                <a:ext cx="75880" cy="855145"/>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p:nvSpPr>
            <p:spPr>
              <a:xfrm>
                <a:off x="2008917" y="4297445"/>
                <a:ext cx="75880" cy="855145"/>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p:nvSpPr>
            <p:spPr>
              <a:xfrm>
                <a:off x="2310787" y="4297456"/>
                <a:ext cx="75880" cy="855145"/>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p:nvSpPr>
            <p:spPr>
              <a:xfrm>
                <a:off x="2613483" y="4297446"/>
                <a:ext cx="75880" cy="855145"/>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3537510" y="4496772"/>
                <a:ext cx="1852088" cy="43463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100" dirty="0" smtClean="0">
                    <a:solidFill>
                      <a:schemeClr val="tx1"/>
                    </a:solidFill>
                    <a:latin typeface="Arial" panose="020B0604020202020204" pitchFamily="34" charset="0"/>
                    <a:cs typeface="Arial" panose="020B0604020202020204" pitchFamily="34" charset="0"/>
                  </a:rPr>
                  <a:t>RAILWAY TRACK</a:t>
                </a:r>
                <a:endParaRPr lang="en-US" sz="1100" dirty="0">
                  <a:solidFill>
                    <a:schemeClr val="tx1"/>
                  </a:solidFill>
                  <a:latin typeface="Arial" panose="020B0604020202020204" pitchFamily="34" charset="0"/>
                  <a:cs typeface="Arial" panose="020B0604020202020204" pitchFamily="34" charset="0"/>
                </a:endParaRPr>
              </a:p>
            </p:txBody>
          </p:sp>
          <p:sp>
            <p:nvSpPr>
              <p:cNvPr id="46" name="Rectangle 45"/>
              <p:cNvSpPr/>
              <p:nvPr/>
            </p:nvSpPr>
            <p:spPr>
              <a:xfrm>
                <a:off x="1391445" y="4296034"/>
                <a:ext cx="75880" cy="855145"/>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a:off x="1066800" y="4292861"/>
                <a:ext cx="75880" cy="855145"/>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p:cNvSpPr/>
              <p:nvPr/>
            </p:nvSpPr>
            <p:spPr>
              <a:xfrm>
                <a:off x="710535" y="4286802"/>
                <a:ext cx="75880" cy="855145"/>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Rectangle 48"/>
              <p:cNvSpPr/>
              <p:nvPr/>
            </p:nvSpPr>
            <p:spPr>
              <a:xfrm>
                <a:off x="7886390" y="4297456"/>
                <a:ext cx="75880" cy="855145"/>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p:cNvSpPr/>
              <p:nvPr/>
            </p:nvSpPr>
            <p:spPr>
              <a:xfrm>
                <a:off x="8191340" y="4297456"/>
                <a:ext cx="75880" cy="855145"/>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Rectangle 10"/>
            <p:cNvSpPr/>
            <p:nvPr/>
          </p:nvSpPr>
          <p:spPr>
            <a:xfrm>
              <a:off x="2548394" y="1591391"/>
              <a:ext cx="1295400" cy="9144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latin typeface="Times New Roman" panose="02020603050405020304" pitchFamily="18" charset="0"/>
                  <a:cs typeface="Times New Roman" panose="02020603050405020304" pitchFamily="18" charset="0"/>
                </a:rPr>
                <a:t>MOTOR</a:t>
              </a:r>
            </a:p>
          </p:txBody>
        </p:sp>
        <p:sp>
          <p:nvSpPr>
            <p:cNvPr id="12" name="Rectangle 11"/>
            <p:cNvSpPr/>
            <p:nvPr/>
          </p:nvSpPr>
          <p:spPr>
            <a:xfrm>
              <a:off x="2204049" y="4324379"/>
              <a:ext cx="1554587" cy="123169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smtClean="0">
                  <a:solidFill>
                    <a:schemeClr val="tx1"/>
                  </a:solidFill>
                  <a:latin typeface="Times New Roman" panose="02020603050405020304" pitchFamily="18" charset="0"/>
                  <a:cs typeface="Times New Roman" panose="02020603050405020304" pitchFamily="18" charset="0"/>
                </a:rPr>
                <a:t>PROXIMITY SENSOR/ CAMERA UNIT</a:t>
              </a:r>
            </a:p>
          </p:txBody>
        </p:sp>
        <p:sp>
          <p:nvSpPr>
            <p:cNvPr id="13" name="Rectangle 12"/>
            <p:cNvSpPr/>
            <p:nvPr/>
          </p:nvSpPr>
          <p:spPr>
            <a:xfrm>
              <a:off x="5095708" y="4797959"/>
              <a:ext cx="1295400" cy="9144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latin typeface="Times New Roman" panose="02020603050405020304" pitchFamily="18" charset="0"/>
                  <a:cs typeface="Times New Roman" panose="02020603050405020304" pitchFamily="18" charset="0"/>
                </a:rPr>
                <a:t>MOTOR</a:t>
              </a:r>
              <a:endParaRPr lang="en-US" b="1" dirty="0">
                <a:solidFill>
                  <a:schemeClr val="tx1"/>
                </a:solidFill>
                <a:latin typeface="Times New Roman" panose="02020603050405020304" pitchFamily="18" charset="0"/>
                <a:cs typeface="Times New Roman" panose="02020603050405020304" pitchFamily="18" charset="0"/>
              </a:endParaRPr>
            </a:p>
          </p:txBody>
        </p:sp>
        <p:sp>
          <p:nvSpPr>
            <p:cNvPr id="14" name="Rectangle 13"/>
            <p:cNvSpPr/>
            <p:nvPr/>
          </p:nvSpPr>
          <p:spPr>
            <a:xfrm>
              <a:off x="5334368" y="2297470"/>
              <a:ext cx="1530219" cy="12381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smtClean="0">
                  <a:solidFill>
                    <a:schemeClr val="tx1"/>
                  </a:solidFill>
                  <a:latin typeface="Times New Roman" panose="02020603050405020304" pitchFamily="18" charset="0"/>
                  <a:cs typeface="Times New Roman" panose="02020603050405020304" pitchFamily="18" charset="0"/>
                </a:rPr>
                <a:t>PROXIMITY SENSOR/</a:t>
              </a:r>
            </a:p>
            <a:p>
              <a:pPr algn="ctr"/>
              <a:r>
                <a:rPr lang="en-US" sz="1600" b="1" dirty="0" smtClean="0">
                  <a:solidFill>
                    <a:schemeClr val="tx1"/>
                  </a:solidFill>
                  <a:latin typeface="Times New Roman" panose="02020603050405020304" pitchFamily="18" charset="0"/>
                  <a:cs typeface="Times New Roman" panose="02020603050405020304" pitchFamily="18" charset="0"/>
                </a:rPr>
                <a:t>CAMERA UNIT</a:t>
              </a:r>
            </a:p>
          </p:txBody>
        </p:sp>
        <p:sp>
          <p:nvSpPr>
            <p:cNvPr id="15" name="Rectangle 14"/>
            <p:cNvSpPr/>
            <p:nvPr/>
          </p:nvSpPr>
          <p:spPr>
            <a:xfrm rot="5400000">
              <a:off x="2794531" y="3658920"/>
              <a:ext cx="3447061" cy="9144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smtClean="0">
                  <a:solidFill>
                    <a:schemeClr val="tx1"/>
                  </a:solidFill>
                  <a:latin typeface="Times New Roman" panose="02020603050405020304" pitchFamily="18" charset="0"/>
                  <a:cs typeface="Times New Roman" panose="02020603050405020304" pitchFamily="18" charset="0"/>
                </a:rPr>
                <a:t>CONTROL UNIT</a:t>
              </a:r>
              <a:endParaRPr lang="en-US" sz="2700" b="1" dirty="0">
                <a:solidFill>
                  <a:schemeClr val="tx1"/>
                </a:solidFill>
                <a:latin typeface="Times New Roman" panose="02020603050405020304" pitchFamily="18" charset="0"/>
                <a:cs typeface="Times New Roman" panose="02020603050405020304" pitchFamily="18" charset="0"/>
              </a:endParaRPr>
            </a:p>
          </p:txBody>
        </p:sp>
        <p:sp>
          <p:nvSpPr>
            <p:cNvPr id="16" name="Rectangle 15"/>
            <p:cNvSpPr/>
            <p:nvPr/>
          </p:nvSpPr>
          <p:spPr>
            <a:xfrm>
              <a:off x="3822051" y="469093"/>
              <a:ext cx="1371600" cy="9144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chemeClr val="tx1"/>
                  </a:solidFill>
                  <a:latin typeface="Times New Roman" panose="02020603050405020304" pitchFamily="18" charset="0"/>
                  <a:cs typeface="Times New Roman" panose="02020603050405020304" pitchFamily="18" charset="0"/>
                </a:rPr>
                <a:t>POWER</a:t>
              </a:r>
            </a:p>
            <a:p>
              <a:pPr algn="ctr"/>
              <a:r>
                <a:rPr lang="en-US" sz="2000" b="1" dirty="0" smtClean="0">
                  <a:solidFill>
                    <a:schemeClr val="tx1"/>
                  </a:solidFill>
                  <a:latin typeface="Times New Roman" panose="02020603050405020304" pitchFamily="18" charset="0"/>
                  <a:cs typeface="Times New Roman" panose="02020603050405020304" pitchFamily="18" charset="0"/>
                </a:rPr>
                <a:t>SUPPLY</a:t>
              </a:r>
              <a:endParaRPr lang="en-US" sz="2000" b="1" dirty="0">
                <a:solidFill>
                  <a:schemeClr val="tx1"/>
                </a:solidFill>
                <a:latin typeface="Times New Roman" panose="02020603050405020304" pitchFamily="18" charset="0"/>
                <a:cs typeface="Times New Roman" panose="02020603050405020304" pitchFamily="18" charset="0"/>
              </a:endParaRPr>
            </a:p>
          </p:txBody>
        </p:sp>
        <p:sp>
          <p:nvSpPr>
            <p:cNvPr id="17" name="Down Arrow 16"/>
            <p:cNvSpPr/>
            <p:nvPr/>
          </p:nvSpPr>
          <p:spPr>
            <a:xfrm>
              <a:off x="4299882" y="1382445"/>
              <a:ext cx="384433" cy="98682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ight Arrow 17"/>
            <p:cNvSpPr/>
            <p:nvPr/>
          </p:nvSpPr>
          <p:spPr>
            <a:xfrm>
              <a:off x="3742447" y="4878122"/>
              <a:ext cx="318414" cy="32109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ight Arrow 18"/>
            <p:cNvSpPr/>
            <p:nvPr/>
          </p:nvSpPr>
          <p:spPr>
            <a:xfrm rot="10800000">
              <a:off x="4975200" y="2743292"/>
              <a:ext cx="358485" cy="2955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Bent Arrow 19"/>
            <p:cNvSpPr/>
            <p:nvPr/>
          </p:nvSpPr>
          <p:spPr>
            <a:xfrm rot="16200000">
              <a:off x="2958317" y="2381934"/>
              <a:ext cx="1010199" cy="1193585"/>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1" name="Bent Arrow 20"/>
            <p:cNvSpPr/>
            <p:nvPr/>
          </p:nvSpPr>
          <p:spPr>
            <a:xfrm rot="5400000">
              <a:off x="5089820" y="3762273"/>
              <a:ext cx="919368" cy="1066800"/>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Right Arrow 21"/>
            <p:cNvSpPr/>
            <p:nvPr/>
          </p:nvSpPr>
          <p:spPr>
            <a:xfrm>
              <a:off x="6391387" y="5060071"/>
              <a:ext cx="438376" cy="37903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ight Arrow 22"/>
            <p:cNvSpPr/>
            <p:nvPr/>
          </p:nvSpPr>
          <p:spPr>
            <a:xfrm rot="10800000">
              <a:off x="2229979" y="1912048"/>
              <a:ext cx="3048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8" name="TextBox 77"/>
          <p:cNvSpPr txBox="1"/>
          <p:nvPr/>
        </p:nvSpPr>
        <p:spPr>
          <a:xfrm>
            <a:off x="1229353" y="133759"/>
            <a:ext cx="8934630" cy="584775"/>
          </a:xfrm>
          <a:prstGeom prst="rect">
            <a:avLst/>
          </a:prstGeom>
          <a:noFill/>
        </p:spPr>
        <p:txBody>
          <a:bodyPr wrap="square" rtlCol="0">
            <a:spAutoFit/>
          </a:bodyPr>
          <a:lstStyle/>
          <a:p>
            <a:pPr algn="ctr"/>
            <a:r>
              <a:rPr lang="en-US" sz="3200" b="1" dirty="0" smtClean="0">
                <a:latin typeface="Times New Roman" panose="02020603050405020304" pitchFamily="18" charset="0"/>
                <a:cs typeface="Times New Roman" panose="02020603050405020304" pitchFamily="18" charset="0"/>
              </a:rPr>
              <a:t>SMART RAILWAY PLATFORM SCHEMATIC</a:t>
            </a:r>
            <a:endParaRPr lang="en-US" sz="3200" b="1" dirty="0">
              <a:latin typeface="Times New Roman" panose="02020603050405020304" pitchFamily="18" charset="0"/>
              <a:cs typeface="Times New Roman" panose="02020603050405020304" pitchFamily="18" charset="0"/>
            </a:endParaRPr>
          </a:p>
        </p:txBody>
      </p:sp>
      <p:sp>
        <p:nvSpPr>
          <p:cNvPr id="2" name="Rectangle 74"/>
          <p:cNvSpPr/>
          <p:nvPr/>
        </p:nvSpPr>
        <p:spPr>
          <a:xfrm rot="-5400000">
            <a:off x="9035183" y="5265372"/>
            <a:ext cx="39240" cy="701504"/>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p:nvPr/>
        </p:nvPicPr>
        <p:blipFill>
          <a:blip r:embed="rId2"/>
          <a:stretch>
            <a:fillRect/>
          </a:stretch>
        </p:blipFill>
        <p:spPr>
          <a:xfrm>
            <a:off x="2202180" y="600075"/>
            <a:ext cx="7173595" cy="5323840"/>
          </a:xfrm>
          <a:prstGeom prst="rect">
            <a:avLst/>
          </a:prstGeom>
        </p:spPr>
      </p:pic>
      <p:sp>
        <p:nvSpPr>
          <p:cNvPr id="4" name="TextBox 3"/>
          <p:cNvSpPr txBox="1"/>
          <p:nvPr/>
        </p:nvSpPr>
        <p:spPr>
          <a:xfrm>
            <a:off x="2336800" y="6207617"/>
            <a:ext cx="6314404" cy="368300"/>
          </a:xfrm>
          <a:prstGeom prst="rect">
            <a:avLst/>
          </a:prstGeom>
          <a:noFill/>
        </p:spPr>
        <p:txBody>
          <a:bodyPr wrap="square" rtlCol="0">
            <a:spAutoFit/>
          </a:bodyPr>
          <a:lstStyle/>
          <a:p>
            <a:r>
              <a:rPr lang="en-IN" dirty="0" smtClean="0">
                <a:latin typeface="Times New Roman" panose="02020603050405020304" pitchFamily="18" charset="0"/>
                <a:cs typeface="Times New Roman" panose="02020603050405020304" pitchFamily="18" charset="0"/>
              </a:rPr>
              <a:t>Figure 2: Flow Chart of Automated Smart Railway Platform</a:t>
            </a:r>
            <a:endParaRPr lang="en-IN" dirty="0">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68" name="Group 968"/>
          <p:cNvGrpSpPr/>
          <p:nvPr/>
        </p:nvGrpSpPr>
        <p:grpSpPr>
          <a:xfrm>
            <a:off x="2948305" y="289560"/>
            <a:ext cx="6355715" cy="5810885"/>
            <a:chOff x="0" y="-89028"/>
            <a:chExt cx="3375343" cy="7699845"/>
          </a:xfrm>
        </p:grpSpPr>
        <p:sp>
          <p:nvSpPr>
            <p:cNvPr id="969" name="Oval 969"/>
            <p:cNvSpPr/>
            <p:nvPr/>
          </p:nvSpPr>
          <p:spPr>
            <a:xfrm>
              <a:off x="662141" y="-89028"/>
              <a:ext cx="1066800" cy="536696"/>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indent="0" algn="ctr">
                <a:lnSpc>
                  <a:spcPct val="113000"/>
                </a:lnSpc>
                <a:spcAft>
                  <a:spcPts val="0"/>
                </a:spcAft>
              </a:pPr>
              <a:r>
                <a:rPr lang="en-US" altLang="zh-CN" sz="1200" kern="100">
                  <a:solidFill>
                    <a:srgbClr val="000000"/>
                  </a:solidFill>
                  <a:latin typeface="Times New Roman" panose="02020603050405020304"/>
                  <a:ea typeface="Times New Roman" panose="02020603050405020304"/>
                  <a:cs typeface="Times New Roman" panose="02020603050405020304"/>
                  <a:sym typeface="Times New Roman" panose="02020603050405020304"/>
                </a:rPr>
                <a:t>Start</a:t>
              </a:r>
            </a:p>
          </p:txBody>
        </p:sp>
        <p:sp>
          <p:nvSpPr>
            <p:cNvPr id="970" name="Rectangle 970"/>
            <p:cNvSpPr/>
            <p:nvPr/>
          </p:nvSpPr>
          <p:spPr>
            <a:xfrm>
              <a:off x="394138" y="756732"/>
              <a:ext cx="1676400" cy="333374"/>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indent="0" algn="ctr">
                <a:lnSpc>
                  <a:spcPct val="113000"/>
                </a:lnSpc>
                <a:spcAft>
                  <a:spcPts val="0"/>
                </a:spcAft>
              </a:pPr>
              <a:r>
                <a:rPr lang="en-US" altLang="zh-CN" sz="1100" kern="100">
                  <a:solidFill>
                    <a:srgbClr val="000000"/>
                  </a:solidFill>
                  <a:latin typeface="Times New Roman" panose="02020603050405020304"/>
                  <a:ea typeface="Times New Roman" panose="02020603050405020304"/>
                  <a:cs typeface="Times New Roman" panose="02020603050405020304"/>
                  <a:sym typeface="Times New Roman" panose="02020603050405020304"/>
                </a:rPr>
                <a:t>Initialize the pi cam</a:t>
              </a:r>
            </a:p>
          </p:txBody>
        </p:sp>
        <p:sp>
          <p:nvSpPr>
            <p:cNvPr id="971" name="Rectangle 971"/>
            <p:cNvSpPr/>
            <p:nvPr/>
          </p:nvSpPr>
          <p:spPr>
            <a:xfrm>
              <a:off x="0" y="1434662"/>
              <a:ext cx="2486025" cy="695325"/>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indent="0" algn="ctr">
                <a:lnSpc>
                  <a:spcPct val="113000"/>
                </a:lnSpc>
                <a:spcAft>
                  <a:spcPts val="0"/>
                </a:spcAft>
              </a:pPr>
              <a:r>
                <a:rPr lang="en-US" altLang="zh-CN" sz="1200" kern="100">
                  <a:solidFill>
                    <a:srgbClr val="000000"/>
                  </a:solidFill>
                  <a:latin typeface="Times New Roman" panose="02020603050405020304"/>
                  <a:ea typeface="Times New Roman" panose="02020603050405020304"/>
                  <a:cs typeface="Times New Roman" panose="02020603050405020304"/>
                  <a:sym typeface="Times New Roman" panose="02020603050405020304"/>
                </a:rPr>
                <a:t>Captures the image (when the proximity sensor triggers the pi cam)</a:t>
              </a:r>
            </a:p>
          </p:txBody>
        </p:sp>
        <p:sp>
          <p:nvSpPr>
            <p:cNvPr id="972" name="Rectangle 972"/>
            <p:cNvSpPr/>
            <p:nvPr/>
          </p:nvSpPr>
          <p:spPr>
            <a:xfrm>
              <a:off x="0" y="2459420"/>
              <a:ext cx="2552700" cy="771525"/>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indent="0" algn="just">
                <a:lnSpc>
                  <a:spcPct val="113000"/>
                </a:lnSpc>
                <a:spcAft>
                  <a:spcPts val="0"/>
                </a:spcAft>
              </a:pPr>
              <a:r>
                <a:rPr lang="en-US" altLang="zh-CN" sz="1200" kern="100">
                  <a:solidFill>
                    <a:srgbClr val="000000"/>
                  </a:solidFill>
                  <a:latin typeface="Times New Roman" panose="02020603050405020304"/>
                  <a:ea typeface="Times New Roman" panose="02020603050405020304"/>
                  <a:cs typeface="Times New Roman" panose="02020603050405020304"/>
                  <a:sym typeface="Times New Roman" panose="02020603050405020304"/>
                </a:rPr>
                <a:t>Compare the captured image with predefined database (using CNN algorithm)</a:t>
              </a:r>
            </a:p>
          </p:txBody>
        </p:sp>
        <p:sp>
          <p:nvSpPr>
            <p:cNvPr id="973" name="Rectangle 973"/>
            <p:cNvSpPr/>
            <p:nvPr/>
          </p:nvSpPr>
          <p:spPr>
            <a:xfrm>
              <a:off x="0" y="3515710"/>
              <a:ext cx="2552700" cy="733425"/>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indent="0" algn="ctr">
                <a:lnSpc>
                  <a:spcPct val="113000"/>
                </a:lnSpc>
                <a:spcAft>
                  <a:spcPts val="0"/>
                </a:spcAft>
              </a:pPr>
              <a:r>
                <a:rPr lang="en-US" altLang="zh-CN" sz="1200" kern="100">
                  <a:solidFill>
                    <a:srgbClr val="000000"/>
                  </a:solidFill>
                  <a:latin typeface="Times New Roman" panose="02020603050405020304"/>
                  <a:ea typeface="Times New Roman" panose="02020603050405020304"/>
                  <a:cs typeface="Times New Roman" panose="02020603050405020304"/>
                  <a:sym typeface="Times New Roman" panose="02020603050405020304"/>
                </a:rPr>
                <a:t>Classifies whether the captured image is of train or not (using Haar Cascade classifier)</a:t>
              </a:r>
            </a:p>
          </p:txBody>
        </p:sp>
        <p:sp>
          <p:nvSpPr>
            <p:cNvPr id="974" name="Diamond 974"/>
            <p:cNvSpPr/>
            <p:nvPr/>
          </p:nvSpPr>
          <p:spPr>
            <a:xfrm>
              <a:off x="126124" y="4619296"/>
              <a:ext cx="2219325" cy="1219200"/>
            </a:xfrm>
            <a:prstGeom prst="diamond">
              <a:avLst/>
            </a:prstGeom>
            <a:ln>
              <a:solidFill>
                <a:schemeClr val="tx1"/>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indent="0" algn="ctr">
                <a:lnSpc>
                  <a:spcPct val="113000"/>
                </a:lnSpc>
                <a:spcAft>
                  <a:spcPts val="0"/>
                </a:spcAft>
              </a:pPr>
              <a:r>
                <a:rPr lang="en-US" altLang="zh-CN" sz="1200" kern="100">
                  <a:solidFill>
                    <a:srgbClr val="000000"/>
                  </a:solidFill>
                  <a:latin typeface="Times New Roman" panose="02020603050405020304"/>
                  <a:ea typeface="Times New Roman" panose="02020603050405020304"/>
                  <a:cs typeface="Times New Roman" panose="02020603050405020304"/>
                  <a:sym typeface="Times New Roman" panose="02020603050405020304"/>
                </a:rPr>
                <a:t>If captured image is train</a:t>
              </a:r>
            </a:p>
          </p:txBody>
        </p:sp>
        <p:sp>
          <p:nvSpPr>
            <p:cNvPr id="975" name="Rectangle 975"/>
            <p:cNvSpPr/>
            <p:nvPr/>
          </p:nvSpPr>
          <p:spPr>
            <a:xfrm>
              <a:off x="0" y="6243040"/>
              <a:ext cx="2665029" cy="446814"/>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indent="0" algn="ctr">
                <a:lnSpc>
                  <a:spcPct val="113000"/>
                </a:lnSpc>
                <a:spcAft>
                  <a:spcPts val="0"/>
                </a:spcAft>
              </a:pPr>
              <a:r>
                <a:rPr lang="en-US" altLang="zh-CN" sz="1200" kern="100">
                  <a:solidFill>
                    <a:srgbClr val="000000"/>
                  </a:solidFill>
                  <a:latin typeface="Times New Roman" panose="02020603050405020304"/>
                  <a:ea typeface="Times New Roman" panose="02020603050405020304"/>
                  <a:cs typeface="Times New Roman" panose="02020603050405020304"/>
                  <a:sym typeface="Times New Roman" panose="02020603050405020304"/>
                </a:rPr>
                <a:t>Raspberry pi triggers the DC motor</a:t>
              </a:r>
            </a:p>
          </p:txBody>
        </p:sp>
        <p:sp>
          <p:nvSpPr>
            <p:cNvPr id="976" name="Rectangle 976"/>
            <p:cNvSpPr/>
            <p:nvPr/>
          </p:nvSpPr>
          <p:spPr>
            <a:xfrm>
              <a:off x="0" y="7058366"/>
              <a:ext cx="2728091" cy="552451"/>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indent="0" algn="ctr">
                <a:lnSpc>
                  <a:spcPct val="113000"/>
                </a:lnSpc>
                <a:spcAft>
                  <a:spcPts val="0"/>
                </a:spcAft>
              </a:pPr>
              <a:r>
                <a:rPr lang="en-US" altLang="zh-CN" sz="1100" kern="100">
                  <a:solidFill>
                    <a:srgbClr val="000000"/>
                  </a:solidFill>
                  <a:latin typeface="Times New Roman" panose="02020603050405020304"/>
                  <a:ea typeface="Times New Roman" panose="02020603050405020304"/>
                  <a:cs typeface="Times New Roman" panose="02020603050405020304"/>
                  <a:sym typeface="Times New Roman" panose="02020603050405020304"/>
                </a:rPr>
                <a:t>Hence the DC motor rotates the virtual platform to angle of 90</a:t>
              </a:r>
              <a:r>
                <a:rPr lang="en-US" altLang="zh-CN" sz="1100" kern="100" baseline="30000">
                  <a:solidFill>
                    <a:srgbClr val="000000"/>
                  </a:solidFill>
                  <a:latin typeface="Times New Roman" panose="02020603050405020304"/>
                  <a:ea typeface="Times New Roman" panose="02020603050405020304"/>
                  <a:cs typeface="Times New Roman" panose="02020603050405020304"/>
                  <a:sym typeface="Times New Roman" panose="02020603050405020304"/>
                </a:rPr>
                <a:t>o</a:t>
              </a:r>
            </a:p>
          </p:txBody>
        </p:sp>
        <p:cxnSp>
          <p:nvCxnSpPr>
            <p:cNvPr id="977" name="Straight Arrow Connector 977"/>
            <p:cNvCxnSpPr/>
            <p:nvPr/>
          </p:nvCxnSpPr>
          <p:spPr>
            <a:xfrm>
              <a:off x="1198179" y="441434"/>
              <a:ext cx="15766" cy="30906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78" name="Straight Arrow Connector 978"/>
            <p:cNvCxnSpPr/>
            <p:nvPr/>
          </p:nvCxnSpPr>
          <p:spPr>
            <a:xfrm>
              <a:off x="1213945" y="1087820"/>
              <a:ext cx="0" cy="34454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79" name="Straight Arrow Connector 979"/>
            <p:cNvCxnSpPr/>
            <p:nvPr/>
          </p:nvCxnSpPr>
          <p:spPr>
            <a:xfrm>
              <a:off x="1198179" y="2128344"/>
              <a:ext cx="15766" cy="32943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80" name="Straight Arrow Connector 980"/>
            <p:cNvCxnSpPr/>
            <p:nvPr/>
          </p:nvCxnSpPr>
          <p:spPr>
            <a:xfrm>
              <a:off x="1213945" y="3231931"/>
              <a:ext cx="0" cy="28476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82" name="Straight Arrow Connector 982"/>
            <p:cNvCxnSpPr/>
            <p:nvPr/>
          </p:nvCxnSpPr>
          <p:spPr>
            <a:xfrm>
              <a:off x="1213945" y="4256689"/>
              <a:ext cx="0" cy="37016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84" name="Straight Arrow Connector 984"/>
            <p:cNvCxnSpPr/>
            <p:nvPr/>
          </p:nvCxnSpPr>
          <p:spPr>
            <a:xfrm>
              <a:off x="1213945" y="5833241"/>
              <a:ext cx="0" cy="40464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85" name="Straight Arrow Connector 985"/>
            <p:cNvCxnSpPr/>
            <p:nvPr/>
          </p:nvCxnSpPr>
          <p:spPr>
            <a:xfrm>
              <a:off x="1198179" y="6696414"/>
              <a:ext cx="0" cy="36195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86" name="Straight Arrow Connector 986"/>
            <p:cNvCxnSpPr/>
            <p:nvPr/>
          </p:nvCxnSpPr>
          <p:spPr>
            <a:xfrm>
              <a:off x="2349062" y="5218300"/>
              <a:ext cx="1026231" cy="1576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87" name="Straight Arrow Connector 987"/>
            <p:cNvCxnSpPr/>
            <p:nvPr/>
          </p:nvCxnSpPr>
          <p:spPr>
            <a:xfrm flipV="1">
              <a:off x="3375343" y="1252439"/>
              <a:ext cx="0" cy="400391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88" name="Straight Arrow Connector 988"/>
            <p:cNvCxnSpPr/>
            <p:nvPr/>
          </p:nvCxnSpPr>
          <p:spPr>
            <a:xfrm flipH="1" flipV="1">
              <a:off x="1213849" y="1229691"/>
              <a:ext cx="2161228" cy="2272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989" name="Rectangle 989"/>
            <p:cNvSpPr/>
            <p:nvPr/>
          </p:nvSpPr>
          <p:spPr>
            <a:xfrm>
              <a:off x="2554013" y="4762509"/>
              <a:ext cx="616169" cy="345234"/>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indent="0" algn="ctr">
                <a:lnSpc>
                  <a:spcPct val="113000"/>
                </a:lnSpc>
                <a:spcAft>
                  <a:spcPts val="0"/>
                </a:spcAft>
              </a:pPr>
              <a:r>
                <a:rPr lang="en-US" altLang="zh-CN" sz="1200" kern="100">
                  <a:solidFill>
                    <a:srgbClr val="000000"/>
                  </a:solidFill>
                  <a:latin typeface="Times New Roman" panose="02020603050405020304"/>
                  <a:ea typeface="Times New Roman" panose="02020603050405020304"/>
                  <a:cs typeface="Times New Roman" panose="02020603050405020304"/>
                  <a:sym typeface="Times New Roman" panose="02020603050405020304"/>
                </a:rPr>
                <a:t>NO</a:t>
              </a:r>
            </a:p>
          </p:txBody>
        </p:sp>
        <p:sp>
          <p:nvSpPr>
            <p:cNvPr id="990" name="Rectangle 990"/>
            <p:cNvSpPr/>
            <p:nvPr/>
          </p:nvSpPr>
          <p:spPr>
            <a:xfrm>
              <a:off x="1450405" y="5833143"/>
              <a:ext cx="620111" cy="310055"/>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indent="0" algn="ctr">
                <a:lnSpc>
                  <a:spcPct val="113000"/>
                </a:lnSpc>
                <a:spcAft>
                  <a:spcPts val="0"/>
                </a:spcAft>
              </a:pPr>
              <a:r>
                <a:rPr lang="en-US" altLang="zh-CN" sz="1100" kern="100">
                  <a:solidFill>
                    <a:srgbClr val="000000"/>
                  </a:solidFill>
                  <a:latin typeface="Times New Roman" panose="02020603050405020304"/>
                  <a:ea typeface="Times New Roman" panose="02020603050405020304"/>
                  <a:cs typeface="Times New Roman" panose="02020603050405020304"/>
                  <a:sym typeface="Times New Roman" panose="02020603050405020304"/>
                </a:rPr>
                <a:t>YES</a:t>
              </a:r>
            </a:p>
          </p:txBody>
        </p:sp>
      </p:grpSp>
      <p:sp>
        <p:nvSpPr>
          <p:cNvPr id="2" name="Text Box 1"/>
          <p:cNvSpPr txBox="1"/>
          <p:nvPr/>
        </p:nvSpPr>
        <p:spPr>
          <a:xfrm>
            <a:off x="3625215" y="6257290"/>
            <a:ext cx="4081780" cy="368300"/>
          </a:xfrm>
          <a:prstGeom prst="rect">
            <a:avLst/>
          </a:prstGeom>
          <a:noFill/>
        </p:spPr>
        <p:txBody>
          <a:bodyPr wrap="none" rtlCol="0">
            <a:spAutoFit/>
          </a:bodyPr>
          <a:lstStyle/>
          <a:p>
            <a:pPr algn="ctr"/>
            <a:r>
              <a:rPr lang="en-US">
                <a:latin typeface="Times New Roman" panose="02020603050405020304" pitchFamily="18" charset="0"/>
                <a:cs typeface="Times New Roman" panose="02020603050405020304" pitchFamily="18" charset="0"/>
              </a:rPr>
              <a:t>Figure 3: Flow diagram of Train Detection</a:t>
            </a:r>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60766" y="519608"/>
            <a:ext cx="5656217" cy="551547"/>
          </a:xfrm>
          <a:noFill/>
        </p:spPr>
        <p:txBody>
          <a:bodyPr>
            <a:normAutofit fontScale="90000"/>
          </a:bodyPr>
          <a:lstStyle/>
          <a:p>
            <a:pPr algn="ctr"/>
            <a:r>
              <a:rPr lang="en-US" b="1" dirty="0" smtClean="0">
                <a:latin typeface="Times New Roman" panose="02020603050405020304" pitchFamily="18" charset="0"/>
                <a:cs typeface="Times New Roman" panose="02020603050405020304" pitchFamily="18" charset="0"/>
              </a:rPr>
              <a:t>COMPONENTS REQUIRED</a:t>
            </a:r>
            <a:endParaRPr lang="en-US" b="1" dirty="0">
              <a:latin typeface="Times New Roman" panose="02020603050405020304" pitchFamily="18" charset="0"/>
              <a:cs typeface="Times New Roman" panose="02020603050405020304" pitchFamily="18" charset="0"/>
            </a:endParaRPr>
          </a:p>
        </p:txBody>
      </p:sp>
      <p:pic>
        <p:nvPicPr>
          <p:cNvPr id="4" name="Content Placeholder 3"/>
          <p:cNvPicPr>
            <a:picLocks noGrp="1" noChangeAspect="1"/>
          </p:cNvPicPr>
          <p:nvPr>
            <p:ph idx="1"/>
          </p:nvPr>
        </p:nvPicPr>
        <p:blipFill>
          <a:blip r:embed="rId2"/>
          <a:stretch>
            <a:fillRect/>
          </a:stretch>
        </p:blipFill>
        <p:spPr>
          <a:xfrm>
            <a:off x="4579144" y="2168434"/>
            <a:ext cx="3154067" cy="3317966"/>
          </a:xfrm>
          <a:prstGeom prst="rect">
            <a:avLst/>
          </a:prstGeom>
        </p:spPr>
      </p:pic>
      <p:pic>
        <p:nvPicPr>
          <p:cNvPr id="7" name="Picture 6"/>
          <p:cNvPicPr>
            <a:picLocks noChangeAspect="1"/>
          </p:cNvPicPr>
          <p:nvPr/>
        </p:nvPicPr>
        <p:blipFill>
          <a:blip r:embed="rId3"/>
          <a:stretch>
            <a:fillRect/>
          </a:stretch>
        </p:blipFill>
        <p:spPr>
          <a:xfrm>
            <a:off x="1000868" y="4467497"/>
            <a:ext cx="2346416" cy="1786890"/>
          </a:xfrm>
          <a:prstGeom prst="rect">
            <a:avLst/>
          </a:prstGeom>
        </p:spPr>
      </p:pic>
      <p:pic>
        <p:nvPicPr>
          <p:cNvPr id="8" name="Picture 7"/>
          <p:cNvPicPr>
            <a:picLocks noChangeAspect="1"/>
          </p:cNvPicPr>
          <p:nvPr/>
        </p:nvPicPr>
        <p:blipFill>
          <a:blip r:embed="rId4"/>
          <a:stretch>
            <a:fillRect/>
          </a:stretch>
        </p:blipFill>
        <p:spPr>
          <a:xfrm>
            <a:off x="9065622" y="1490048"/>
            <a:ext cx="2079036" cy="1723413"/>
          </a:xfrm>
          <a:prstGeom prst="rect">
            <a:avLst/>
          </a:prstGeom>
        </p:spPr>
      </p:pic>
      <p:pic>
        <p:nvPicPr>
          <p:cNvPr id="10" name="Picture 9"/>
          <p:cNvPicPr>
            <a:picLocks noChangeAspect="1"/>
          </p:cNvPicPr>
          <p:nvPr/>
        </p:nvPicPr>
        <p:blipFill>
          <a:blip r:embed="rId5"/>
          <a:stretch>
            <a:fillRect/>
          </a:stretch>
        </p:blipFill>
        <p:spPr>
          <a:xfrm>
            <a:off x="9065622" y="4467497"/>
            <a:ext cx="2143125" cy="1626733"/>
          </a:xfrm>
          <a:prstGeom prst="rect">
            <a:avLst/>
          </a:prstGeom>
        </p:spPr>
      </p:pic>
      <p:pic>
        <p:nvPicPr>
          <p:cNvPr id="12" name="Picture 11"/>
          <p:cNvPicPr>
            <a:picLocks noChangeAspect="1"/>
          </p:cNvPicPr>
          <p:nvPr/>
        </p:nvPicPr>
        <p:blipFill>
          <a:blip r:embed="rId6"/>
          <a:stretch>
            <a:fillRect/>
          </a:stretch>
        </p:blipFill>
        <p:spPr>
          <a:xfrm>
            <a:off x="1135035" y="1490047"/>
            <a:ext cx="2212249" cy="1825225"/>
          </a:xfrm>
          <a:prstGeom prst="rect">
            <a:avLst/>
          </a:prstGeom>
        </p:spPr>
      </p:pic>
      <p:cxnSp>
        <p:nvCxnSpPr>
          <p:cNvPr id="14" name="Straight Arrow Connector 13"/>
          <p:cNvCxnSpPr/>
          <p:nvPr/>
        </p:nvCxnSpPr>
        <p:spPr>
          <a:xfrm>
            <a:off x="3455739" y="2246811"/>
            <a:ext cx="959507" cy="105809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p:cNvCxnSpPr/>
          <p:nvPr/>
        </p:nvCxnSpPr>
        <p:spPr>
          <a:xfrm flipV="1">
            <a:off x="3500846" y="4180114"/>
            <a:ext cx="1078298" cy="139772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1" name="Straight Arrow Connector 20"/>
          <p:cNvCxnSpPr/>
          <p:nvPr/>
        </p:nvCxnSpPr>
        <p:spPr>
          <a:xfrm flipV="1">
            <a:off x="7733211" y="2076995"/>
            <a:ext cx="1078298" cy="101890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5" name="Straight Arrow Connector 24"/>
          <p:cNvCxnSpPr/>
          <p:nvPr/>
        </p:nvCxnSpPr>
        <p:spPr>
          <a:xfrm>
            <a:off x="7897109" y="4297680"/>
            <a:ext cx="914400" cy="106326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9" name="TextBox 28"/>
          <p:cNvSpPr txBox="1"/>
          <p:nvPr/>
        </p:nvSpPr>
        <p:spPr>
          <a:xfrm>
            <a:off x="4741817" y="6193393"/>
            <a:ext cx="3899875" cy="368300"/>
          </a:xfrm>
          <a:prstGeom prst="rect">
            <a:avLst/>
          </a:prstGeom>
          <a:noFill/>
        </p:spPr>
        <p:txBody>
          <a:bodyPr wrap="square" rtlCol="0">
            <a:spAutoFit/>
          </a:bodyPr>
          <a:lstStyle/>
          <a:p>
            <a:r>
              <a:rPr lang="en-US" dirty="0" smtClean="0">
                <a:latin typeface="Times New Roman" panose="02020603050405020304" pitchFamily="18" charset="0"/>
                <a:cs typeface="Times New Roman" panose="02020603050405020304" pitchFamily="18" charset="0"/>
              </a:rPr>
              <a:t>Figure 4: Hardware components </a:t>
            </a:r>
            <a:endParaRPr lang="en-US" dirty="0">
              <a:latin typeface="Times New Roman" panose="02020603050405020304" pitchFamily="18" charset="0"/>
              <a:cs typeface="Times New Roman" panose="02020603050405020304" pitchFamily="18" charset="0"/>
            </a:endParaRPr>
          </a:p>
        </p:txBody>
      </p:sp>
      <p:sp>
        <p:nvSpPr>
          <p:cNvPr id="3" name="TextBox 2"/>
          <p:cNvSpPr txBox="1"/>
          <p:nvPr/>
        </p:nvSpPr>
        <p:spPr>
          <a:xfrm>
            <a:off x="1614438" y="3427307"/>
            <a:ext cx="1565851" cy="400110"/>
          </a:xfrm>
          <a:prstGeom prst="rect">
            <a:avLst/>
          </a:prstGeom>
          <a:noFill/>
        </p:spPr>
        <p:txBody>
          <a:bodyPr wrap="square" rtlCol="0">
            <a:spAutoFit/>
          </a:bodyPr>
          <a:lstStyle/>
          <a:p>
            <a:r>
              <a:rPr lang="en-US" sz="2000" dirty="0" smtClean="0">
                <a:latin typeface="Times New Roman" panose="02020603050405020304" pitchFamily="18" charset="0"/>
                <a:cs typeface="Times New Roman" panose="02020603050405020304" pitchFamily="18" charset="0"/>
              </a:rPr>
              <a:t>Pi camera</a:t>
            </a:r>
            <a:endParaRPr lang="en-US" sz="2000" dirty="0">
              <a:latin typeface="Times New Roman" panose="02020603050405020304" pitchFamily="18" charset="0"/>
              <a:cs typeface="Times New Roman" panose="02020603050405020304" pitchFamily="18" charset="0"/>
            </a:endParaRPr>
          </a:p>
        </p:txBody>
      </p:sp>
      <p:sp>
        <p:nvSpPr>
          <p:cNvPr id="5" name="Rectangle 4"/>
          <p:cNvSpPr/>
          <p:nvPr/>
        </p:nvSpPr>
        <p:spPr>
          <a:xfrm>
            <a:off x="1338686" y="6254387"/>
            <a:ext cx="1925527" cy="400110"/>
          </a:xfrm>
          <a:prstGeom prst="rect">
            <a:avLst/>
          </a:prstGeom>
        </p:spPr>
        <p:txBody>
          <a:bodyPr wrap="none">
            <a:spAutoFit/>
          </a:bodyPr>
          <a:lstStyle/>
          <a:p>
            <a:r>
              <a:rPr lang="en-US" sz="2000" dirty="0" smtClean="0">
                <a:latin typeface="Times New Roman" panose="02020603050405020304" pitchFamily="18" charset="0"/>
                <a:cs typeface="Times New Roman" panose="02020603050405020304" pitchFamily="18" charset="0"/>
              </a:rPr>
              <a:t>Proximity sensor</a:t>
            </a:r>
            <a:endParaRPr lang="en-US" sz="2000" dirty="0">
              <a:latin typeface="Times New Roman" panose="02020603050405020304" pitchFamily="18" charset="0"/>
              <a:cs typeface="Times New Roman" panose="02020603050405020304" pitchFamily="18" charset="0"/>
            </a:endParaRPr>
          </a:p>
        </p:txBody>
      </p:sp>
      <p:sp>
        <p:nvSpPr>
          <p:cNvPr id="6" name="Rectangle 5"/>
          <p:cNvSpPr/>
          <p:nvPr/>
        </p:nvSpPr>
        <p:spPr>
          <a:xfrm>
            <a:off x="9547936" y="3286095"/>
            <a:ext cx="1217000" cy="400110"/>
          </a:xfrm>
          <a:prstGeom prst="rect">
            <a:avLst/>
          </a:prstGeom>
        </p:spPr>
        <p:txBody>
          <a:bodyPr wrap="none">
            <a:spAutoFit/>
          </a:bodyPr>
          <a:lstStyle/>
          <a:p>
            <a:r>
              <a:rPr lang="en-US" sz="2000" dirty="0" smtClean="0">
                <a:latin typeface="Times New Roman" panose="02020603050405020304" pitchFamily="18" charset="0"/>
                <a:cs typeface="Times New Roman" panose="02020603050405020304" pitchFamily="18" charset="0"/>
              </a:rPr>
              <a:t>DC motor</a:t>
            </a:r>
            <a:endParaRPr lang="en-US" sz="2000" dirty="0">
              <a:latin typeface="Times New Roman" panose="02020603050405020304" pitchFamily="18" charset="0"/>
              <a:cs typeface="Times New Roman" panose="02020603050405020304" pitchFamily="18" charset="0"/>
            </a:endParaRPr>
          </a:p>
        </p:txBody>
      </p:sp>
      <p:sp>
        <p:nvSpPr>
          <p:cNvPr id="9" name="Rectangle 8"/>
          <p:cNvSpPr/>
          <p:nvPr/>
        </p:nvSpPr>
        <p:spPr>
          <a:xfrm>
            <a:off x="9813233" y="6193393"/>
            <a:ext cx="583814" cy="400110"/>
          </a:xfrm>
          <a:prstGeom prst="rect">
            <a:avLst/>
          </a:prstGeom>
        </p:spPr>
        <p:txBody>
          <a:bodyPr wrap="none">
            <a:spAutoFit/>
          </a:bodyPr>
          <a:lstStyle/>
          <a:p>
            <a:r>
              <a:rPr lang="en-US" sz="2000" dirty="0" smtClean="0">
                <a:latin typeface="Times New Roman" panose="02020603050405020304" pitchFamily="18" charset="0"/>
                <a:cs typeface="Times New Roman" panose="02020603050405020304" pitchFamily="18" charset="0"/>
              </a:rPr>
              <a:t>Led</a:t>
            </a:r>
            <a:endParaRPr lang="en-US" sz="2000" dirty="0">
              <a:latin typeface="Times New Roman" panose="02020603050405020304" pitchFamily="18" charset="0"/>
              <a:cs typeface="Times New Roman" panose="02020603050405020304" pitchFamily="18" charset="0"/>
            </a:endParaRPr>
          </a:p>
        </p:txBody>
      </p:sp>
      <p:sp>
        <p:nvSpPr>
          <p:cNvPr id="11" name="Rectangle 10"/>
          <p:cNvSpPr/>
          <p:nvPr/>
        </p:nvSpPr>
        <p:spPr>
          <a:xfrm>
            <a:off x="5449642" y="5577113"/>
            <a:ext cx="1515158" cy="400110"/>
          </a:xfrm>
          <a:prstGeom prst="rect">
            <a:avLst/>
          </a:prstGeom>
        </p:spPr>
        <p:txBody>
          <a:bodyPr wrap="none">
            <a:spAutoFit/>
          </a:bodyPr>
          <a:lstStyle/>
          <a:p>
            <a:r>
              <a:rPr lang="en-US" sz="2000" dirty="0" smtClean="0">
                <a:latin typeface="Times New Roman" panose="02020603050405020304" pitchFamily="18" charset="0"/>
                <a:cs typeface="Times New Roman" panose="02020603050405020304" pitchFamily="18" charset="0"/>
              </a:rPr>
              <a:t>Raspberry Pi</a:t>
            </a:r>
            <a:endParaRPr lang="en-US" sz="2000" dirty="0">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71763" y="609600"/>
            <a:ext cx="5386388" cy="647700"/>
          </a:xfrm>
          <a:noFill/>
          <a:ln>
            <a:noFill/>
          </a:ln>
        </p:spPr>
        <p:txBody>
          <a:bodyPr>
            <a:normAutofit fontScale="90000"/>
          </a:bodyPr>
          <a:lstStyle/>
          <a:p>
            <a:pPr algn="ctr"/>
            <a:r>
              <a:rPr lang="en-US" sz="3200" b="1" dirty="0">
                <a:solidFill>
                  <a:schemeClr val="accent3">
                    <a:lumMod val="50000"/>
                  </a:schemeClr>
                </a:solidFill>
                <a:latin typeface="Times New Roman" panose="02020603050405020304" pitchFamily="18" charset="0"/>
                <a:cs typeface="Times New Roman" panose="02020603050405020304" pitchFamily="18" charset="0"/>
              </a:rPr>
              <a:t>COMPONENTS</a:t>
            </a:r>
            <a:r>
              <a:rPr lang="en-US" sz="3200" b="1" dirty="0">
                <a:latin typeface="Times New Roman" panose="02020603050405020304" pitchFamily="18" charset="0"/>
                <a:cs typeface="Times New Roman" panose="02020603050405020304" pitchFamily="18" charset="0"/>
              </a:rPr>
              <a:t> </a:t>
            </a:r>
            <a:r>
              <a:rPr lang="en-US" sz="3200" b="1" dirty="0" smtClean="0">
                <a:solidFill>
                  <a:schemeClr val="accent3">
                    <a:lumMod val="50000"/>
                  </a:schemeClr>
                </a:solidFill>
                <a:latin typeface="Times New Roman" panose="02020603050405020304" pitchFamily="18" charset="0"/>
                <a:cs typeface="Times New Roman" panose="02020603050405020304" pitchFamily="18" charset="0"/>
              </a:rPr>
              <a:t>DISCRIPTION</a:t>
            </a:r>
            <a:endParaRPr lang="en-US" sz="3200" b="1" dirty="0">
              <a:solidFill>
                <a:schemeClr val="accent3">
                  <a:lumMod val="50000"/>
                </a:schemeClr>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471488" y="1500506"/>
            <a:ext cx="7000876" cy="5172074"/>
          </a:xfrm>
        </p:spPr>
        <p:txBody>
          <a:bodyPr>
            <a:noAutofit/>
          </a:bodyPr>
          <a:lstStyle/>
          <a:p>
            <a:r>
              <a:rPr lang="en-US" sz="2000" b="1" dirty="0" smtClean="0">
                <a:solidFill>
                  <a:srgbClr val="002060"/>
                </a:solidFill>
                <a:latin typeface="Times New Roman" panose="02020603050405020304" pitchFamily="18" charset="0"/>
                <a:cs typeface="Times New Roman" panose="02020603050405020304" pitchFamily="18" charset="0"/>
              </a:rPr>
              <a:t>RASPBERRY PI</a:t>
            </a:r>
          </a:p>
          <a:p>
            <a:pPr marL="0" indent="0" algn="just">
              <a:lnSpc>
                <a:spcPct val="170000"/>
              </a:lnSpc>
              <a:buNone/>
            </a:pPr>
            <a:r>
              <a:rPr lang="en-US" sz="2000" dirty="0" smtClean="0">
                <a:latin typeface="Times New Roman" panose="02020603050405020304" pitchFamily="18" charset="0"/>
                <a:cs typeface="Times New Roman" panose="02020603050405020304" pitchFamily="18" charset="0"/>
              </a:rPr>
              <a:t>	</a:t>
            </a:r>
            <a:r>
              <a:rPr lang="en-US" sz="2000" dirty="0" smtClean="0">
                <a:solidFill>
                  <a:srgbClr val="002060"/>
                </a:solidFill>
                <a:latin typeface="Times New Roman" panose="02020603050405020304" pitchFamily="18" charset="0"/>
                <a:cs typeface="Times New Roman" panose="02020603050405020304" pitchFamily="18" charset="0"/>
              </a:rPr>
              <a:t>The</a:t>
            </a:r>
            <a:r>
              <a:rPr lang="en-US" sz="2000" dirty="0">
                <a:solidFill>
                  <a:srgbClr val="002060"/>
                </a:solidFill>
                <a:latin typeface="Times New Roman" panose="02020603050405020304" pitchFamily="18" charset="0"/>
                <a:cs typeface="Times New Roman" panose="02020603050405020304" pitchFamily="18" charset="0"/>
              </a:rPr>
              <a:t> Raspberry pi is a single computer board with credit card size, that can be used for many tasks that your computer does, like games, word processing, spreadsheets and also to play HD video. It was established by the Raspberry pi foundation from the </a:t>
            </a:r>
            <a:r>
              <a:rPr lang="en-US" sz="2000" dirty="0" smtClean="0">
                <a:solidFill>
                  <a:srgbClr val="002060"/>
                </a:solidFill>
                <a:latin typeface="Times New Roman" panose="02020603050405020304" pitchFamily="18" charset="0"/>
                <a:cs typeface="Times New Roman" panose="02020603050405020304" pitchFamily="18" charset="0"/>
              </a:rPr>
              <a:t>UK. It is the advanced form of microcontroller. It operates in the same way as a standard PC, requiring a keyboard for command entry, a display unit, and a power supply. </a:t>
            </a:r>
            <a:r>
              <a:rPr lang="en-US" sz="2000" dirty="0">
                <a:solidFill>
                  <a:srgbClr val="002060"/>
                </a:solidFill>
                <a:latin typeface="Times New Roman" panose="02020603050405020304" pitchFamily="18" charset="0"/>
                <a:cs typeface="Times New Roman" panose="02020603050405020304" pitchFamily="18" charset="0"/>
              </a:rPr>
              <a:t>T</a:t>
            </a:r>
            <a:r>
              <a:rPr lang="en-US" sz="2000" dirty="0" smtClean="0">
                <a:solidFill>
                  <a:srgbClr val="002060"/>
                </a:solidFill>
                <a:latin typeface="Times New Roman" panose="02020603050405020304" pitchFamily="18" charset="0"/>
                <a:cs typeface="Times New Roman" panose="02020603050405020304" pitchFamily="18" charset="0"/>
              </a:rPr>
              <a:t>he</a:t>
            </a:r>
            <a:r>
              <a:rPr lang="en-US" sz="2000" dirty="0">
                <a:solidFill>
                  <a:srgbClr val="002060"/>
                </a:solidFill>
                <a:latin typeface="Times New Roman" panose="02020603050405020304" pitchFamily="18" charset="0"/>
                <a:cs typeface="Times New Roman" panose="02020603050405020304" pitchFamily="18" charset="0"/>
              </a:rPr>
              <a:t> </a:t>
            </a:r>
            <a:r>
              <a:rPr lang="en-US" sz="2000" b="1" dirty="0">
                <a:solidFill>
                  <a:srgbClr val="002060"/>
                </a:solidFill>
                <a:latin typeface="Times New Roman" panose="02020603050405020304" pitchFamily="18" charset="0"/>
                <a:cs typeface="Times New Roman" panose="02020603050405020304" pitchFamily="18" charset="0"/>
              </a:rPr>
              <a:t>raspberry pi board</a:t>
            </a:r>
            <a:r>
              <a:rPr lang="en-US" sz="2000" dirty="0">
                <a:solidFill>
                  <a:srgbClr val="002060"/>
                </a:solidFill>
                <a:latin typeface="Times New Roman" panose="02020603050405020304" pitchFamily="18" charset="0"/>
                <a:cs typeface="Times New Roman" panose="02020603050405020304" pitchFamily="18" charset="0"/>
              </a:rPr>
              <a:t> is </a:t>
            </a:r>
            <a:r>
              <a:rPr lang="en-US" sz="2000" dirty="0" smtClean="0">
                <a:solidFill>
                  <a:srgbClr val="002060"/>
                </a:solidFill>
                <a:latin typeface="Times New Roman" panose="02020603050405020304" pitchFamily="18" charset="0"/>
                <a:cs typeface="Times New Roman" panose="02020603050405020304" pitchFamily="18" charset="0"/>
              </a:rPr>
              <a:t>portable </a:t>
            </a:r>
            <a:r>
              <a:rPr lang="en-US" sz="2000" dirty="0">
                <a:solidFill>
                  <a:srgbClr val="002060"/>
                </a:solidFill>
                <a:latin typeface="Times New Roman" panose="02020603050405020304" pitchFamily="18" charset="0"/>
                <a:cs typeface="Times New Roman" panose="02020603050405020304" pitchFamily="18" charset="0"/>
              </a:rPr>
              <a:t>and low cost</a:t>
            </a:r>
            <a:r>
              <a:rPr lang="en-US" sz="2000" dirty="0" smtClean="0">
                <a:solidFill>
                  <a:srgbClr val="002060"/>
                </a:solidFill>
                <a:latin typeface="Times New Roman" panose="02020603050405020304" pitchFamily="18" charset="0"/>
                <a:cs typeface="Times New Roman" panose="02020603050405020304" pitchFamily="18" charset="0"/>
              </a:rPr>
              <a:t>. The Raspberry Pi is shown in Fig.5.</a:t>
            </a:r>
            <a:endParaRPr lang="en-US" sz="2000" dirty="0">
              <a:solidFill>
                <a:srgbClr val="002060"/>
              </a:solidFill>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stretch>
            <a:fillRect/>
          </a:stretch>
        </p:blipFill>
        <p:spPr>
          <a:xfrm>
            <a:off x="7586664" y="2143125"/>
            <a:ext cx="4043362" cy="3857625"/>
          </a:xfrm>
          <a:prstGeom prst="rect">
            <a:avLst/>
          </a:prstGeom>
        </p:spPr>
      </p:pic>
      <p:sp>
        <p:nvSpPr>
          <p:cNvPr id="6" name="TextBox 5"/>
          <p:cNvSpPr txBox="1"/>
          <p:nvPr/>
        </p:nvSpPr>
        <p:spPr>
          <a:xfrm>
            <a:off x="8475663" y="6120765"/>
            <a:ext cx="3357563" cy="398780"/>
          </a:xfrm>
          <a:prstGeom prst="rect">
            <a:avLst/>
          </a:prstGeom>
          <a:noFill/>
        </p:spPr>
        <p:txBody>
          <a:bodyPr wrap="square" rtlCol="0">
            <a:spAutoFit/>
          </a:bodyPr>
          <a:lstStyle/>
          <a:p>
            <a:r>
              <a:rPr lang="en-US" sz="2000" dirty="0" smtClean="0">
                <a:latin typeface="Times New Roman" panose="02020603050405020304" pitchFamily="18" charset="0"/>
                <a:cs typeface="Times New Roman" panose="02020603050405020304" pitchFamily="18" charset="0"/>
              </a:rPr>
              <a:t>Figure 5: Raspberry Pi</a:t>
            </a:r>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85893" y="1385887"/>
            <a:ext cx="6318508" cy="5472113"/>
          </a:xfrm>
        </p:spPr>
        <p:txBody>
          <a:bodyPr>
            <a:normAutofit/>
          </a:bodyPr>
          <a:lstStyle/>
          <a:p>
            <a:r>
              <a:rPr lang="en-US" sz="2000" b="1" dirty="0" smtClean="0">
                <a:solidFill>
                  <a:srgbClr val="002060"/>
                </a:solidFill>
                <a:latin typeface="Times New Roman" panose="02020603050405020304" pitchFamily="18" charset="0"/>
                <a:cs typeface="Times New Roman" panose="02020603050405020304" pitchFamily="18" charset="0"/>
              </a:rPr>
              <a:t>PROXIMITY SENSOR</a:t>
            </a:r>
          </a:p>
          <a:p>
            <a:pPr marL="0" indent="0" algn="just">
              <a:lnSpc>
                <a:spcPct val="150000"/>
              </a:lnSpc>
              <a:buNone/>
            </a:pPr>
            <a:r>
              <a:rPr lang="en-IN" sz="2000" dirty="0" smtClean="0">
                <a:solidFill>
                  <a:srgbClr val="002060"/>
                </a:solidFill>
                <a:latin typeface="Times New Roman" panose="02020603050405020304" pitchFamily="18" charset="0"/>
                <a:cs typeface="Times New Roman" panose="02020603050405020304" pitchFamily="18" charset="0"/>
              </a:rPr>
              <a:t>    A </a:t>
            </a:r>
            <a:r>
              <a:rPr lang="en-IN" sz="2000" dirty="0">
                <a:solidFill>
                  <a:srgbClr val="002060"/>
                </a:solidFill>
                <a:latin typeface="Times New Roman" panose="02020603050405020304" pitchFamily="18" charset="0"/>
                <a:cs typeface="Times New Roman" panose="02020603050405020304" pitchFamily="18" charset="0"/>
              </a:rPr>
              <a:t>proximity sensor is able to detect the presence of nearby </a:t>
            </a:r>
            <a:r>
              <a:rPr lang="en-IN" sz="2000" dirty="0" smtClean="0">
                <a:solidFill>
                  <a:srgbClr val="002060"/>
                </a:solidFill>
                <a:latin typeface="Times New Roman" panose="02020603050405020304" pitchFamily="18" charset="0"/>
                <a:cs typeface="Times New Roman" panose="02020603050405020304" pitchFamily="18" charset="0"/>
              </a:rPr>
              <a:t>objects without </a:t>
            </a:r>
            <a:r>
              <a:rPr lang="en-IN" sz="2000" dirty="0">
                <a:solidFill>
                  <a:srgbClr val="002060"/>
                </a:solidFill>
                <a:latin typeface="Times New Roman" panose="02020603050405020304" pitchFamily="18" charset="0"/>
                <a:cs typeface="Times New Roman" panose="02020603050405020304" pitchFamily="18" charset="0"/>
              </a:rPr>
              <a:t>any physical </a:t>
            </a:r>
            <a:r>
              <a:rPr lang="en-IN" sz="2000" dirty="0" smtClean="0">
                <a:solidFill>
                  <a:srgbClr val="002060"/>
                </a:solidFill>
                <a:latin typeface="Times New Roman" panose="02020603050405020304" pitchFamily="18" charset="0"/>
                <a:cs typeface="Times New Roman" panose="02020603050405020304" pitchFamily="18" charset="0"/>
              </a:rPr>
              <a:t>contact. It </a:t>
            </a:r>
            <a:r>
              <a:rPr lang="en-IN" sz="2000" dirty="0">
                <a:solidFill>
                  <a:srgbClr val="002060"/>
                </a:solidFill>
                <a:latin typeface="Times New Roman" panose="02020603050405020304" pitchFamily="18" charset="0"/>
                <a:cs typeface="Times New Roman" panose="02020603050405020304" pitchFamily="18" charset="0"/>
              </a:rPr>
              <a:t>often transmits an electromagnetic field or a light emission radiation(for example, infrared), and searches for changes in the field or return signal</a:t>
            </a:r>
            <a:r>
              <a:rPr lang="en-IN" sz="2000" dirty="0" smtClean="0">
                <a:solidFill>
                  <a:srgbClr val="002060"/>
                </a:solidFill>
                <a:latin typeface="Times New Roman" panose="02020603050405020304" pitchFamily="18" charset="0"/>
                <a:cs typeface="Times New Roman" panose="02020603050405020304" pitchFamily="18" charset="0"/>
              </a:rPr>
              <a:t>.</a:t>
            </a:r>
            <a:r>
              <a:rPr lang="en-US" sz="2000" dirty="0">
                <a:solidFill>
                  <a:srgbClr val="002060"/>
                </a:solidFill>
                <a:latin typeface="Times New Roman" panose="02020603050405020304" pitchFamily="18" charset="0"/>
                <a:cs typeface="Times New Roman" panose="02020603050405020304" pitchFamily="18" charset="0"/>
              </a:rPr>
              <a:t> Proximity sensors can have a high reliability and long functional life because of the absence of mechanical parts and lack of physical contact between the sensor and the sensed object</a:t>
            </a:r>
            <a:r>
              <a:rPr lang="en-US" sz="2000" dirty="0" smtClean="0">
                <a:solidFill>
                  <a:srgbClr val="002060"/>
                </a:solidFill>
                <a:latin typeface="Times New Roman" panose="02020603050405020304" pitchFamily="18" charset="0"/>
                <a:cs typeface="Times New Roman" panose="02020603050405020304" pitchFamily="18" charset="0"/>
              </a:rPr>
              <a:t>. Fig.6 shows the function of proximity sensor.</a:t>
            </a:r>
            <a:endParaRPr lang="en-IN" sz="2000" dirty="0">
              <a:solidFill>
                <a:srgbClr val="002060"/>
              </a:solidFill>
              <a:latin typeface="Times New Roman" panose="02020603050405020304" pitchFamily="18" charset="0"/>
              <a:cs typeface="Times New Roman" panose="02020603050405020304" pitchFamily="18" charset="0"/>
            </a:endParaRPr>
          </a:p>
          <a:p>
            <a:pPr>
              <a:lnSpc>
                <a:spcPct val="150000"/>
              </a:lnSpc>
            </a:pPr>
            <a:endParaRPr lang="en-US" sz="2000" b="1"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stretch>
            <a:fillRect/>
          </a:stretch>
        </p:blipFill>
        <p:spPr>
          <a:xfrm>
            <a:off x="6904401" y="1588362"/>
            <a:ext cx="4252912" cy="4100512"/>
          </a:xfrm>
          <a:prstGeom prst="rect">
            <a:avLst/>
          </a:prstGeom>
        </p:spPr>
      </p:pic>
      <p:sp>
        <p:nvSpPr>
          <p:cNvPr id="5" name="TextBox 4"/>
          <p:cNvSpPr txBox="1"/>
          <p:nvPr/>
        </p:nvSpPr>
        <p:spPr>
          <a:xfrm>
            <a:off x="7487966" y="5821545"/>
            <a:ext cx="3357562" cy="398780"/>
          </a:xfrm>
          <a:prstGeom prst="rect">
            <a:avLst/>
          </a:prstGeom>
          <a:noFill/>
        </p:spPr>
        <p:txBody>
          <a:bodyPr wrap="square" rtlCol="0">
            <a:spAutoFit/>
          </a:bodyPr>
          <a:lstStyle/>
          <a:p>
            <a:r>
              <a:rPr lang="en-US" sz="2000" dirty="0" smtClean="0">
                <a:latin typeface="Times New Roman" panose="02020603050405020304" pitchFamily="18" charset="0"/>
                <a:cs typeface="Times New Roman" panose="02020603050405020304" pitchFamily="18" charset="0"/>
              </a:rPr>
              <a:t>Figure 6: Proximity Sensor</a:t>
            </a:r>
            <a:endParaRPr lang="en-US" sz="2000" dirty="0">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07516" y="1390378"/>
            <a:ext cx="6690117" cy="5212687"/>
          </a:xfrm>
        </p:spPr>
        <p:txBody>
          <a:bodyPr>
            <a:normAutofit/>
          </a:bodyPr>
          <a:lstStyle/>
          <a:p>
            <a:pPr algn="just">
              <a:lnSpc>
                <a:spcPct val="150000"/>
              </a:lnSpc>
            </a:pPr>
            <a:r>
              <a:rPr lang="en-US" sz="2000" b="1" dirty="0" smtClean="0">
                <a:solidFill>
                  <a:srgbClr val="002060"/>
                </a:solidFill>
                <a:latin typeface="Times New Roman" panose="02020603050405020304" pitchFamily="18" charset="0"/>
                <a:cs typeface="Times New Roman" panose="02020603050405020304" pitchFamily="18" charset="0"/>
              </a:rPr>
              <a:t>DC MOTOR</a:t>
            </a:r>
          </a:p>
          <a:p>
            <a:pPr marL="0" indent="0" algn="just">
              <a:lnSpc>
                <a:spcPct val="150000"/>
              </a:lnSpc>
              <a:buNone/>
            </a:pPr>
            <a:r>
              <a:rPr lang="en-US" sz="2000" dirty="0" smtClean="0">
                <a:solidFill>
                  <a:srgbClr val="002060"/>
                </a:solidFill>
                <a:latin typeface="Times New Roman" panose="02020603050405020304" pitchFamily="18" charset="0"/>
                <a:cs typeface="Times New Roman" panose="02020603050405020304" pitchFamily="18" charset="0"/>
              </a:rPr>
              <a:t> A DC motor is any of a class of rotary electrical motors that converts direct current electrical energy into mechanical energy. The most common types relay on the forces produced by magnetic fields. The DC motor achieves this by producing a continuous angular rotation that can be used to rotate pumps, wheels, etc. It consists of inductors inside, which produce magnetic field used to generate movement. DC motor is shown in Fig.7.</a:t>
            </a:r>
            <a:endParaRPr lang="en-US" sz="2000" dirty="0">
              <a:solidFill>
                <a:srgbClr val="002060"/>
              </a:solidFill>
              <a:latin typeface="Times New Roman" panose="02020603050405020304" pitchFamily="18" charset="0"/>
              <a:cs typeface="Times New Roman" panose="02020603050405020304" pitchFamily="18" charset="0"/>
            </a:endParaRPr>
          </a:p>
        </p:txBody>
      </p:sp>
      <p:sp>
        <p:nvSpPr>
          <p:cNvPr id="5" name="TextBox 4"/>
          <p:cNvSpPr txBox="1"/>
          <p:nvPr/>
        </p:nvSpPr>
        <p:spPr>
          <a:xfrm>
            <a:off x="8630739" y="5204869"/>
            <a:ext cx="2857500" cy="398780"/>
          </a:xfrm>
          <a:prstGeom prst="rect">
            <a:avLst/>
          </a:prstGeom>
          <a:noFill/>
        </p:spPr>
        <p:txBody>
          <a:bodyPr wrap="square" rtlCol="0">
            <a:spAutoFit/>
          </a:bodyPr>
          <a:lstStyle/>
          <a:p>
            <a:r>
              <a:rPr lang="en-US" sz="2000" dirty="0" smtClean="0">
                <a:latin typeface="Times New Roman" panose="02020603050405020304" pitchFamily="18" charset="0"/>
                <a:cs typeface="Times New Roman" panose="02020603050405020304" pitchFamily="18" charset="0"/>
              </a:rPr>
              <a:t>Figure 7: DC Motor</a:t>
            </a:r>
            <a:endParaRPr lang="en-US" sz="2000" dirty="0">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2"/>
          <a:stretch>
            <a:fillRect/>
          </a:stretch>
        </p:blipFill>
        <p:spPr>
          <a:xfrm>
            <a:off x="8286751" y="1841863"/>
            <a:ext cx="2999558" cy="3148148"/>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81392" y="1402426"/>
            <a:ext cx="6466416" cy="5455574"/>
          </a:xfrm>
        </p:spPr>
        <p:txBody>
          <a:bodyPr/>
          <a:lstStyle/>
          <a:p>
            <a:r>
              <a:rPr lang="en-US" sz="2000" b="1" dirty="0" smtClean="0">
                <a:solidFill>
                  <a:srgbClr val="002060"/>
                </a:solidFill>
                <a:latin typeface="Times New Roman" panose="02020603050405020304" pitchFamily="18" charset="0"/>
                <a:cs typeface="Times New Roman" panose="02020603050405020304" pitchFamily="18" charset="0"/>
              </a:rPr>
              <a:t>CAMERA UNIT</a:t>
            </a:r>
          </a:p>
          <a:p>
            <a:pPr marL="0" indent="0" algn="just">
              <a:lnSpc>
                <a:spcPct val="150000"/>
              </a:lnSpc>
              <a:buNone/>
            </a:pPr>
            <a:r>
              <a:rPr lang="en-US" sz="2000" dirty="0" smtClean="0">
                <a:latin typeface="Times New Roman" panose="02020603050405020304" pitchFamily="18" charset="0"/>
                <a:cs typeface="Times New Roman" panose="02020603050405020304" pitchFamily="18" charset="0"/>
              </a:rPr>
              <a:t>	</a:t>
            </a:r>
            <a:r>
              <a:rPr lang="en-US" sz="2000" dirty="0" smtClean="0">
                <a:solidFill>
                  <a:srgbClr val="002060"/>
                </a:solidFill>
                <a:latin typeface="Times New Roman" panose="02020603050405020304" pitchFamily="18" charset="0"/>
                <a:cs typeface="Times New Roman" panose="02020603050405020304" pitchFamily="18" charset="0"/>
              </a:rPr>
              <a:t>The</a:t>
            </a:r>
            <a:r>
              <a:rPr lang="en-US" sz="2000" dirty="0">
                <a:solidFill>
                  <a:srgbClr val="002060"/>
                </a:solidFill>
                <a:latin typeface="Times New Roman" panose="02020603050405020304" pitchFamily="18" charset="0"/>
                <a:cs typeface="Times New Roman" panose="02020603050405020304" pitchFamily="18" charset="0"/>
              </a:rPr>
              <a:t> Pi camera module is a portable light weight camera that supports Raspberry Pi. It communicates with Pi using the MIPI camera serial interface protocol. It is normally used in image processing, machine learning or in surveillance </a:t>
            </a:r>
            <a:r>
              <a:rPr lang="en-US" sz="2000" dirty="0" smtClean="0">
                <a:solidFill>
                  <a:srgbClr val="002060"/>
                </a:solidFill>
                <a:latin typeface="Times New Roman" panose="02020603050405020304" pitchFamily="18" charset="0"/>
                <a:cs typeface="Times New Roman" panose="02020603050405020304" pitchFamily="18" charset="0"/>
              </a:rPr>
              <a:t>projects.</a:t>
            </a:r>
            <a:r>
              <a:rPr lang="en-US" dirty="0">
                <a:solidFill>
                  <a:srgbClr val="002060"/>
                </a:solidFill>
                <a:latin typeface="Times New Roman" panose="02020603050405020304" pitchFamily="18" charset="0"/>
                <a:cs typeface="Times New Roman" panose="02020603050405020304" pitchFamily="18" charset="0"/>
              </a:rPr>
              <a:t> </a:t>
            </a:r>
            <a:r>
              <a:rPr lang="en-US" sz="2000" dirty="0" smtClean="0">
                <a:solidFill>
                  <a:srgbClr val="002060"/>
                </a:solidFill>
                <a:latin typeface="Times New Roman" panose="02020603050405020304" pitchFamily="18" charset="0"/>
                <a:cs typeface="Times New Roman" panose="02020603050405020304" pitchFamily="18" charset="0"/>
              </a:rPr>
              <a:t>The Raspberry Pi Camera Board plugs directly into the CSI connector on the Raspberry Pi. It's able to deliver a crystal clear 5MP resolution image, or 1080p HD video recording at 30fps. The Raspberry Pi camera board is shown in Fig.8.</a:t>
            </a:r>
            <a:endParaRPr lang="en-US" sz="2000" dirty="0">
              <a:solidFill>
                <a:srgbClr val="002060"/>
              </a:solidFill>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stretch>
            <a:fillRect/>
          </a:stretch>
        </p:blipFill>
        <p:spPr>
          <a:xfrm>
            <a:off x="7558088" y="1270463"/>
            <a:ext cx="3643312" cy="4086225"/>
          </a:xfrm>
          <a:prstGeom prst="rect">
            <a:avLst/>
          </a:prstGeom>
        </p:spPr>
      </p:pic>
      <p:sp>
        <p:nvSpPr>
          <p:cNvPr id="5" name="TextBox 4"/>
          <p:cNvSpPr txBox="1"/>
          <p:nvPr/>
        </p:nvSpPr>
        <p:spPr>
          <a:xfrm>
            <a:off x="8115300" y="5671820"/>
            <a:ext cx="3291840" cy="398780"/>
          </a:xfrm>
          <a:prstGeom prst="rect">
            <a:avLst/>
          </a:prstGeom>
          <a:noFill/>
        </p:spPr>
        <p:txBody>
          <a:bodyPr wrap="square" rtlCol="0">
            <a:spAutoFit/>
          </a:bodyPr>
          <a:lstStyle/>
          <a:p>
            <a:r>
              <a:rPr lang="en-US" sz="2000" dirty="0" smtClean="0">
                <a:latin typeface="Times New Roman" panose="02020603050405020304" pitchFamily="18" charset="0"/>
                <a:cs typeface="Times New Roman" panose="02020603050405020304" pitchFamily="18" charset="0"/>
              </a:rPr>
              <a:t>Figure 8: Pi Camera Board</a:t>
            </a:r>
            <a:endParaRPr lang="en-US" sz="2000" dirty="0">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98958" y="1294448"/>
            <a:ext cx="5623454" cy="5369957"/>
          </a:xfrm>
        </p:spPr>
        <p:txBody>
          <a:bodyPr>
            <a:normAutofit/>
          </a:bodyPr>
          <a:lstStyle/>
          <a:p>
            <a:r>
              <a:rPr lang="en-US" sz="2000" b="1" dirty="0" smtClean="0">
                <a:solidFill>
                  <a:srgbClr val="002060"/>
                </a:solidFill>
                <a:latin typeface="Times New Roman" panose="02020603050405020304" pitchFamily="18" charset="0"/>
                <a:cs typeface="Times New Roman" panose="02020603050405020304" pitchFamily="18" charset="0"/>
              </a:rPr>
              <a:t>LED</a:t>
            </a:r>
          </a:p>
          <a:p>
            <a:pPr marL="0" indent="0" algn="just">
              <a:lnSpc>
                <a:spcPct val="150000"/>
              </a:lnSpc>
              <a:buNone/>
            </a:pPr>
            <a:r>
              <a:rPr lang="en-US" sz="2000" dirty="0" smtClean="0">
                <a:latin typeface="Times New Roman" panose="02020603050405020304" pitchFamily="18" charset="0"/>
                <a:cs typeface="Times New Roman" panose="02020603050405020304" pitchFamily="18" charset="0"/>
              </a:rPr>
              <a:t>	</a:t>
            </a:r>
            <a:r>
              <a:rPr lang="en-US" sz="2000" dirty="0" smtClean="0">
                <a:solidFill>
                  <a:srgbClr val="002060"/>
                </a:solidFill>
                <a:latin typeface="Times New Roman" panose="02020603050405020304" pitchFamily="18" charset="0"/>
                <a:cs typeface="Times New Roman" panose="02020603050405020304" pitchFamily="18" charset="0"/>
              </a:rPr>
              <a:t>A </a:t>
            </a:r>
            <a:r>
              <a:rPr lang="en-US" sz="2000" dirty="0">
                <a:solidFill>
                  <a:srgbClr val="002060"/>
                </a:solidFill>
                <a:latin typeface="Times New Roman" panose="02020603050405020304" pitchFamily="18" charset="0"/>
                <a:cs typeface="Times New Roman" panose="02020603050405020304" pitchFamily="18" charset="0"/>
              </a:rPr>
              <a:t>light-emitting diode (</a:t>
            </a:r>
            <a:r>
              <a:rPr lang="en-US" sz="2000" b="1" dirty="0">
                <a:solidFill>
                  <a:srgbClr val="002060"/>
                </a:solidFill>
                <a:latin typeface="Times New Roman" panose="02020603050405020304" pitchFamily="18" charset="0"/>
                <a:cs typeface="Times New Roman" panose="02020603050405020304" pitchFamily="18" charset="0"/>
              </a:rPr>
              <a:t>LED</a:t>
            </a:r>
            <a:r>
              <a:rPr lang="en-US" sz="2000" dirty="0">
                <a:solidFill>
                  <a:srgbClr val="002060"/>
                </a:solidFill>
                <a:latin typeface="Times New Roman" panose="02020603050405020304" pitchFamily="18" charset="0"/>
                <a:cs typeface="Times New Roman" panose="02020603050405020304" pitchFamily="18" charset="0"/>
              </a:rPr>
              <a:t>) is a semiconductor light source that emits light when current flows through it. Electrons in the semiconductor recombine with electron holes, releasing energy in the form of </a:t>
            </a:r>
            <a:r>
              <a:rPr lang="en-US" sz="2000" dirty="0" smtClean="0">
                <a:solidFill>
                  <a:srgbClr val="002060"/>
                </a:solidFill>
                <a:latin typeface="Times New Roman" panose="02020603050405020304" pitchFamily="18" charset="0"/>
                <a:cs typeface="Times New Roman" panose="02020603050405020304" pitchFamily="18" charset="0"/>
              </a:rPr>
              <a:t>photons.</a:t>
            </a:r>
            <a:r>
              <a:rPr lang="en-US" sz="2000" dirty="0">
                <a:solidFill>
                  <a:srgbClr val="002060"/>
                </a:solidFill>
                <a:latin typeface="Times New Roman" panose="02020603050405020304" pitchFamily="18" charset="0"/>
                <a:cs typeface="Times New Roman" panose="02020603050405020304" pitchFamily="18" charset="0"/>
              </a:rPr>
              <a:t> The LED is a special type of diode and they have similar electrical characteristics of a PN junction diode. Hence the LED allows the flow of current in the forward direction and blocks the current in the reverse </a:t>
            </a:r>
            <a:r>
              <a:rPr lang="en-US" sz="2000" dirty="0" smtClean="0">
                <a:solidFill>
                  <a:srgbClr val="002060"/>
                </a:solidFill>
                <a:latin typeface="Times New Roman" panose="02020603050405020304" pitchFamily="18" charset="0"/>
                <a:cs typeface="Times New Roman" panose="02020603050405020304" pitchFamily="18" charset="0"/>
              </a:rPr>
              <a:t>direction. The LED is shown in Fig.9.</a:t>
            </a:r>
            <a:endParaRPr lang="en-US" sz="2000" dirty="0">
              <a:solidFill>
                <a:srgbClr val="002060"/>
              </a:solidFill>
              <a:latin typeface="Times New Roman" panose="02020603050405020304" pitchFamily="18" charset="0"/>
              <a:cs typeface="Times New Roman" panose="02020603050405020304" pitchFamily="18" charset="0"/>
            </a:endParaRPr>
          </a:p>
        </p:txBody>
      </p:sp>
      <p:sp>
        <p:nvSpPr>
          <p:cNvPr id="6" name="TextBox 5"/>
          <p:cNvSpPr txBox="1"/>
          <p:nvPr/>
        </p:nvSpPr>
        <p:spPr>
          <a:xfrm>
            <a:off x="7658101" y="5557838"/>
            <a:ext cx="3100387" cy="398780"/>
          </a:xfrm>
          <a:prstGeom prst="rect">
            <a:avLst/>
          </a:prstGeom>
          <a:noFill/>
        </p:spPr>
        <p:txBody>
          <a:bodyPr wrap="square" rtlCol="0">
            <a:spAutoFit/>
          </a:bodyPr>
          <a:lstStyle/>
          <a:p>
            <a:pPr algn="ctr"/>
            <a:r>
              <a:rPr lang="en-US" sz="2000" dirty="0" smtClean="0">
                <a:latin typeface="Times New Roman" panose="02020603050405020304" pitchFamily="18" charset="0"/>
                <a:cs typeface="Times New Roman" panose="02020603050405020304" pitchFamily="18" charset="0"/>
              </a:rPr>
              <a:t>Figure 9: LED</a:t>
            </a:r>
            <a:endParaRPr lang="en-US" sz="2000" dirty="0">
              <a:latin typeface="Times New Roman" panose="02020603050405020304" pitchFamily="18" charset="0"/>
              <a:cs typeface="Times New Roman" panose="02020603050405020304" pitchFamily="18" charset="0"/>
            </a:endParaRPr>
          </a:p>
        </p:txBody>
      </p:sp>
      <p:pic>
        <p:nvPicPr>
          <p:cNvPr id="8" name="Picture 7"/>
          <p:cNvPicPr>
            <a:picLocks noChangeAspect="1"/>
          </p:cNvPicPr>
          <p:nvPr/>
        </p:nvPicPr>
        <p:blipFill>
          <a:blip r:embed="rId2"/>
          <a:stretch>
            <a:fillRect/>
          </a:stretch>
        </p:blipFill>
        <p:spPr>
          <a:xfrm>
            <a:off x="6824663" y="1428750"/>
            <a:ext cx="4457700" cy="398621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59284" y="570964"/>
            <a:ext cx="5001240" cy="733425"/>
          </a:xfrm>
          <a:noFill/>
          <a:ln>
            <a:noFill/>
          </a:ln>
        </p:spPr>
        <p:txBody>
          <a:bodyPr>
            <a:normAutofit fontScale="90000"/>
          </a:bodyPr>
          <a:lstStyle/>
          <a:p>
            <a:r>
              <a:rPr lang="en-US" b="1" dirty="0" smtClean="0">
                <a:solidFill>
                  <a:schemeClr val="tx1"/>
                </a:solidFill>
                <a:latin typeface="Times New Roman" panose="02020603050405020304" pitchFamily="18" charset="0"/>
                <a:cs typeface="Times New Roman" panose="02020603050405020304" pitchFamily="18" charset="0"/>
              </a:rPr>
              <a:t>WORK CARRIED OUT</a:t>
            </a:r>
            <a:endParaRPr lang="en-US" b="1" dirty="0">
              <a:solidFill>
                <a:schemeClr val="tx1"/>
              </a:solidFill>
              <a:latin typeface="Times New Roman" panose="02020603050405020304" pitchFamily="18" charset="0"/>
              <a:cs typeface="Times New Roman" panose="02020603050405020304" pitchFamily="18" charset="0"/>
            </a:endParaRPr>
          </a:p>
        </p:txBody>
      </p:sp>
      <p:pic>
        <p:nvPicPr>
          <p:cNvPr id="4" name="Content Placeholder 3"/>
          <p:cNvPicPr>
            <a:picLocks noGrp="1" noChangeAspect="1"/>
          </p:cNvPicPr>
          <p:nvPr>
            <p:ph idx="1"/>
          </p:nvPr>
        </p:nvPicPr>
        <p:blipFill>
          <a:blip r:embed="rId2"/>
          <a:stretch>
            <a:fillRect/>
          </a:stretch>
        </p:blipFill>
        <p:spPr>
          <a:xfrm>
            <a:off x="1536699" y="1871662"/>
            <a:ext cx="8678455" cy="3343275"/>
          </a:xfrm>
          <a:prstGeom prst="rect">
            <a:avLst/>
          </a:prstGeom>
        </p:spPr>
      </p:pic>
      <p:sp>
        <p:nvSpPr>
          <p:cNvPr id="5" name="TextBox 4"/>
          <p:cNvSpPr txBox="1"/>
          <p:nvPr/>
        </p:nvSpPr>
        <p:spPr>
          <a:xfrm>
            <a:off x="2645229" y="5616058"/>
            <a:ext cx="6229350" cy="398780"/>
          </a:xfrm>
          <a:prstGeom prst="rect">
            <a:avLst/>
          </a:prstGeom>
          <a:noFill/>
        </p:spPr>
        <p:txBody>
          <a:bodyPr wrap="square" rtlCol="0">
            <a:spAutoFit/>
          </a:bodyPr>
          <a:lstStyle/>
          <a:p>
            <a:pPr algn="ctr"/>
            <a:r>
              <a:rPr lang="en-US" sz="2000" dirty="0" smtClean="0">
                <a:latin typeface="Times New Roman" panose="02020603050405020304" pitchFamily="18" charset="0"/>
                <a:cs typeface="Times New Roman" panose="02020603050405020304" pitchFamily="18" charset="0"/>
              </a:rPr>
              <a:t>Figure 10: Convolution Neural Network Design</a:t>
            </a:r>
            <a:r>
              <a:rPr lang="en-US" dirty="0" smtClean="0">
                <a:latin typeface="Arial" panose="020B0604020202020204" pitchFamily="34" charset="0"/>
                <a:cs typeface="Arial" panose="020B0604020202020204" pitchFamily="34" charset="0"/>
              </a:rPr>
              <a:t> </a:t>
            </a:r>
            <a:endParaRPr lang="en-US" dirty="0">
              <a:latin typeface="Arial" panose="020B0604020202020204" pitchFamily="34" charset="0"/>
              <a:cs typeface="Arial" panose="020B06040202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19518" y="600892"/>
            <a:ext cx="2580996" cy="640080"/>
          </a:xfrm>
          <a:noFill/>
          <a:ln>
            <a:noFill/>
          </a:ln>
        </p:spPr>
        <p:txBody>
          <a:bodyPr>
            <a:noAutofit/>
          </a:bodyPr>
          <a:lstStyle/>
          <a:p>
            <a:r>
              <a:rPr lang="en-US" sz="3200" b="1" dirty="0" smtClean="0">
                <a:solidFill>
                  <a:schemeClr val="tx1"/>
                </a:solidFill>
                <a:latin typeface="Times New Roman" panose="02020603050405020304" pitchFamily="18" charset="0"/>
                <a:cs typeface="Times New Roman" panose="02020603050405020304" pitchFamily="18" charset="0"/>
              </a:rPr>
              <a:t>CONTENTS</a:t>
            </a:r>
            <a:endParaRPr lang="en-US" sz="3200" b="1" dirty="0">
              <a:solidFill>
                <a:schemeClr val="tx1"/>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519517" y="1453474"/>
            <a:ext cx="8427899" cy="5417405"/>
          </a:xfrm>
        </p:spPr>
        <p:txBody>
          <a:bodyPr>
            <a:normAutofit lnSpcReduction="10000"/>
          </a:bodyPr>
          <a:lstStyle/>
          <a:p>
            <a:pPr>
              <a:buClr>
                <a:schemeClr val="tx1"/>
              </a:buClr>
              <a:buFont typeface="Wingdings" panose="05000000000000000000" pitchFamily="2" charset="2"/>
              <a:buChar char="Ø"/>
            </a:pPr>
            <a:r>
              <a:rPr lang="en-US" sz="2200" dirty="0" smtClean="0">
                <a:solidFill>
                  <a:srgbClr val="002060"/>
                </a:solidFill>
                <a:latin typeface="Times New Roman" panose="02020603050405020304" pitchFamily="18" charset="0"/>
                <a:cs typeface="Times New Roman" panose="02020603050405020304" pitchFamily="18" charset="0"/>
              </a:rPr>
              <a:t>ABSTRACT</a:t>
            </a:r>
          </a:p>
          <a:p>
            <a:pPr>
              <a:buClr>
                <a:schemeClr val="tx1"/>
              </a:buClr>
              <a:buFont typeface="Wingdings" panose="05000000000000000000" pitchFamily="2" charset="2"/>
              <a:buChar char="Ø"/>
            </a:pPr>
            <a:r>
              <a:rPr lang="en-US" sz="2200" dirty="0" smtClean="0">
                <a:solidFill>
                  <a:srgbClr val="002060"/>
                </a:solidFill>
                <a:latin typeface="Times New Roman" panose="02020603050405020304" pitchFamily="18" charset="0"/>
                <a:cs typeface="Times New Roman" panose="02020603050405020304" pitchFamily="18" charset="0"/>
              </a:rPr>
              <a:t>INTRODUCTION</a:t>
            </a:r>
          </a:p>
          <a:p>
            <a:pPr>
              <a:buClr>
                <a:schemeClr val="tx1"/>
              </a:buClr>
              <a:buFont typeface="Wingdings" panose="05000000000000000000" pitchFamily="2" charset="2"/>
              <a:buChar char="Ø"/>
            </a:pPr>
            <a:r>
              <a:rPr lang="en-US" sz="2200" dirty="0">
                <a:solidFill>
                  <a:srgbClr val="002060"/>
                </a:solidFill>
                <a:latin typeface="Times New Roman" panose="02020603050405020304" pitchFamily="18" charset="0"/>
                <a:cs typeface="Times New Roman" panose="02020603050405020304" pitchFamily="18" charset="0"/>
              </a:rPr>
              <a:t>LITERATURE </a:t>
            </a:r>
            <a:r>
              <a:rPr lang="en-US" sz="2200" dirty="0" smtClean="0">
                <a:solidFill>
                  <a:srgbClr val="002060"/>
                </a:solidFill>
                <a:latin typeface="Times New Roman" panose="02020603050405020304" pitchFamily="18" charset="0"/>
                <a:cs typeface="Times New Roman" panose="02020603050405020304" pitchFamily="18" charset="0"/>
              </a:rPr>
              <a:t>SURVEY</a:t>
            </a:r>
          </a:p>
          <a:p>
            <a:pPr>
              <a:buClr>
                <a:schemeClr val="tx1"/>
              </a:buClr>
              <a:buFont typeface="Wingdings" panose="05000000000000000000" pitchFamily="2" charset="2"/>
              <a:buChar char="Ø"/>
            </a:pPr>
            <a:r>
              <a:rPr lang="en-US" sz="2200" dirty="0" smtClean="0">
                <a:solidFill>
                  <a:srgbClr val="002060"/>
                </a:solidFill>
                <a:latin typeface="Times New Roman" panose="02020603050405020304" pitchFamily="18" charset="0"/>
                <a:cs typeface="Times New Roman" panose="02020603050405020304" pitchFamily="18" charset="0"/>
              </a:rPr>
              <a:t>OBJECTIVES</a:t>
            </a:r>
          </a:p>
          <a:p>
            <a:pPr>
              <a:buClr>
                <a:schemeClr val="tx1"/>
              </a:buClr>
              <a:buFont typeface="Wingdings" panose="05000000000000000000" pitchFamily="2" charset="2"/>
              <a:buChar char="Ø"/>
            </a:pPr>
            <a:r>
              <a:rPr lang="en-US" sz="2200" dirty="0" smtClean="0">
                <a:solidFill>
                  <a:srgbClr val="002060"/>
                </a:solidFill>
                <a:latin typeface="Times New Roman" panose="02020603050405020304" pitchFamily="18" charset="0"/>
                <a:cs typeface="Times New Roman" panose="02020603050405020304" pitchFamily="18" charset="0"/>
              </a:rPr>
              <a:t>METHODOLOGY</a:t>
            </a:r>
          </a:p>
          <a:p>
            <a:pPr>
              <a:buClr>
                <a:schemeClr val="tx1"/>
              </a:buClr>
              <a:buFont typeface="Wingdings" panose="05000000000000000000" pitchFamily="2" charset="2"/>
              <a:buChar char="Ø"/>
            </a:pPr>
            <a:r>
              <a:rPr lang="en-US" sz="2200" dirty="0" smtClean="0">
                <a:solidFill>
                  <a:srgbClr val="002060"/>
                </a:solidFill>
                <a:latin typeface="Times New Roman" panose="02020603050405020304" pitchFamily="18" charset="0"/>
                <a:cs typeface="Times New Roman" panose="02020603050405020304" pitchFamily="18" charset="0"/>
              </a:rPr>
              <a:t>COMPONENTS IDENTIFIED</a:t>
            </a:r>
          </a:p>
          <a:p>
            <a:pPr>
              <a:buClr>
                <a:schemeClr val="tx1"/>
              </a:buClr>
              <a:buFont typeface="Wingdings" panose="05000000000000000000" pitchFamily="2" charset="2"/>
              <a:buChar char="Ø"/>
            </a:pPr>
            <a:r>
              <a:rPr lang="en-US" sz="2200" dirty="0" smtClean="0">
                <a:solidFill>
                  <a:srgbClr val="002060"/>
                </a:solidFill>
                <a:latin typeface="Times New Roman" panose="02020603050405020304" pitchFamily="18" charset="0"/>
                <a:cs typeface="Times New Roman" panose="02020603050405020304" pitchFamily="18" charset="0"/>
              </a:rPr>
              <a:t>WORK CARRIED OUT</a:t>
            </a:r>
          </a:p>
          <a:p>
            <a:pPr>
              <a:buClr>
                <a:schemeClr val="tx1"/>
              </a:buClr>
              <a:buFont typeface="Wingdings" panose="05000000000000000000" pitchFamily="2" charset="2"/>
              <a:buChar char="Ø"/>
            </a:pPr>
            <a:r>
              <a:rPr lang="en-US" sz="2200" dirty="0" smtClean="0">
                <a:solidFill>
                  <a:srgbClr val="002060"/>
                </a:solidFill>
                <a:latin typeface="Times New Roman" panose="02020603050405020304" pitchFamily="18" charset="0"/>
                <a:cs typeface="Times New Roman" panose="02020603050405020304" pitchFamily="18" charset="0"/>
              </a:rPr>
              <a:t>RESULTS SO FAR</a:t>
            </a:r>
          </a:p>
          <a:p>
            <a:pPr>
              <a:buClr>
                <a:schemeClr val="tx1"/>
              </a:buClr>
              <a:buFont typeface="Wingdings" panose="05000000000000000000" pitchFamily="2" charset="2"/>
              <a:buChar char="Ø"/>
            </a:pPr>
            <a:r>
              <a:rPr lang="en-US" sz="2200" dirty="0" smtClean="0">
                <a:solidFill>
                  <a:srgbClr val="002060"/>
                </a:solidFill>
                <a:latin typeface="Times New Roman" panose="02020603050405020304" pitchFamily="18" charset="0"/>
                <a:cs typeface="Times New Roman" panose="02020603050405020304" pitchFamily="18" charset="0"/>
              </a:rPr>
              <a:t>SOCIETY AND ENVIRONMENT RELEVANCE</a:t>
            </a:r>
          </a:p>
          <a:p>
            <a:pPr>
              <a:buClr>
                <a:schemeClr val="tx1"/>
              </a:buClr>
              <a:buFont typeface="Wingdings" panose="05000000000000000000" pitchFamily="2" charset="2"/>
              <a:buChar char="Ø"/>
            </a:pPr>
            <a:r>
              <a:rPr lang="en-US" sz="2200" dirty="0" smtClean="0">
                <a:solidFill>
                  <a:srgbClr val="002060"/>
                </a:solidFill>
                <a:latin typeface="Times New Roman" panose="02020603050405020304" pitchFamily="18" charset="0"/>
                <a:cs typeface="Times New Roman" panose="02020603050405020304" pitchFamily="18" charset="0"/>
              </a:rPr>
              <a:t>ROAD MAP OF PROGRESS</a:t>
            </a:r>
          </a:p>
          <a:p>
            <a:pPr>
              <a:buClr>
                <a:schemeClr val="tx1"/>
              </a:buClr>
              <a:buFont typeface="Wingdings" panose="05000000000000000000" pitchFamily="2" charset="2"/>
              <a:buChar char="Ø"/>
            </a:pPr>
            <a:r>
              <a:rPr lang="en-US" sz="2200" dirty="0" smtClean="0">
                <a:solidFill>
                  <a:srgbClr val="002060"/>
                </a:solidFill>
                <a:latin typeface="Times New Roman" panose="02020603050405020304" pitchFamily="18" charset="0"/>
                <a:cs typeface="Times New Roman" panose="02020603050405020304" pitchFamily="18" charset="0"/>
              </a:rPr>
              <a:t>CONCLUSION</a:t>
            </a:r>
          </a:p>
          <a:p>
            <a:pPr>
              <a:buClr>
                <a:schemeClr val="tx1"/>
              </a:buClr>
              <a:buFont typeface="Wingdings" panose="05000000000000000000" pitchFamily="2" charset="2"/>
              <a:buChar char="Ø"/>
            </a:pPr>
            <a:r>
              <a:rPr lang="en-US" sz="2200" dirty="0" smtClean="0">
                <a:solidFill>
                  <a:srgbClr val="002060"/>
                </a:solidFill>
                <a:latin typeface="Times New Roman" panose="02020603050405020304" pitchFamily="18" charset="0"/>
                <a:cs typeface="Times New Roman" panose="02020603050405020304" pitchFamily="18" charset="0"/>
              </a:rPr>
              <a:t>REFERENCES</a:t>
            </a:r>
            <a:endParaRPr lang="en-US" sz="2200" dirty="0">
              <a:solidFill>
                <a:srgbClr val="002060"/>
              </a:solidFill>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02234" y="1616738"/>
            <a:ext cx="11002086" cy="5241262"/>
          </a:xfrm>
        </p:spPr>
        <p:txBody>
          <a:bodyPr>
            <a:noAutofit/>
          </a:bodyPr>
          <a:lstStyle/>
          <a:p>
            <a:pPr algn="just">
              <a:lnSpc>
                <a:spcPct val="150000"/>
              </a:lnSpc>
            </a:pPr>
            <a:r>
              <a:rPr lang="en-US" sz="2000" dirty="0">
                <a:solidFill>
                  <a:srgbClr val="002060"/>
                </a:solidFill>
                <a:latin typeface="Times New Roman" panose="02020603050405020304" pitchFamily="18" charset="0"/>
                <a:cs typeface="Times New Roman" panose="02020603050405020304" pitchFamily="18" charset="0"/>
              </a:rPr>
              <a:t>CNNs are a category of Neural Networks that have proven very effective in areas such as image recognition and classification. CNNs are a type of feed-forward neural networks made up of many layers. </a:t>
            </a:r>
            <a:endParaRPr lang="en-US" sz="2000" dirty="0" smtClean="0">
              <a:solidFill>
                <a:srgbClr val="002060"/>
              </a:solidFill>
              <a:latin typeface="Times New Roman" panose="02020603050405020304" pitchFamily="18" charset="0"/>
              <a:cs typeface="Times New Roman" panose="02020603050405020304" pitchFamily="18" charset="0"/>
            </a:endParaRPr>
          </a:p>
          <a:p>
            <a:pPr algn="just">
              <a:lnSpc>
                <a:spcPct val="150000"/>
              </a:lnSpc>
            </a:pPr>
            <a:r>
              <a:rPr lang="en-US" sz="2000" dirty="0" smtClean="0">
                <a:solidFill>
                  <a:srgbClr val="002060"/>
                </a:solidFill>
                <a:latin typeface="Times New Roman" panose="02020603050405020304" pitchFamily="18" charset="0"/>
                <a:cs typeface="Times New Roman" panose="02020603050405020304" pitchFamily="18" charset="0"/>
              </a:rPr>
              <a:t>CNNs </a:t>
            </a:r>
            <a:r>
              <a:rPr lang="en-US" sz="2000" dirty="0">
                <a:solidFill>
                  <a:srgbClr val="002060"/>
                </a:solidFill>
                <a:latin typeface="Times New Roman" panose="02020603050405020304" pitchFamily="18" charset="0"/>
                <a:cs typeface="Times New Roman" panose="02020603050405020304" pitchFamily="18" charset="0"/>
              </a:rPr>
              <a:t>consist of filters or kernels or neurons that have learnable weights or parameters and biases</a:t>
            </a:r>
            <a:r>
              <a:rPr lang="en-US" sz="2000" dirty="0" smtClean="0">
                <a:solidFill>
                  <a:srgbClr val="002060"/>
                </a:solidFill>
                <a:latin typeface="Times New Roman" panose="02020603050405020304" pitchFamily="18" charset="0"/>
                <a:cs typeface="Times New Roman" panose="02020603050405020304" pitchFamily="18" charset="0"/>
              </a:rPr>
              <a:t>.</a:t>
            </a:r>
          </a:p>
          <a:p>
            <a:pPr algn="just">
              <a:lnSpc>
                <a:spcPct val="150000"/>
              </a:lnSpc>
            </a:pPr>
            <a:r>
              <a:rPr lang="en-US" sz="2000" dirty="0" smtClean="0">
                <a:solidFill>
                  <a:srgbClr val="002060"/>
                </a:solidFill>
                <a:latin typeface="Times New Roman" panose="02020603050405020304" pitchFamily="18" charset="0"/>
                <a:cs typeface="Times New Roman" panose="02020603050405020304" pitchFamily="18" charset="0"/>
              </a:rPr>
              <a:t> </a:t>
            </a:r>
            <a:r>
              <a:rPr lang="en-US" sz="2000" dirty="0">
                <a:solidFill>
                  <a:srgbClr val="002060"/>
                </a:solidFill>
                <a:latin typeface="Times New Roman" panose="02020603050405020304" pitchFamily="18" charset="0"/>
                <a:cs typeface="Times New Roman" panose="02020603050405020304" pitchFamily="18" charset="0"/>
              </a:rPr>
              <a:t>Each filter takes some inputs, performs convolution and optionally follows it with a </a:t>
            </a:r>
            <a:r>
              <a:rPr lang="en-US" sz="2000" dirty="0" smtClean="0">
                <a:solidFill>
                  <a:srgbClr val="002060"/>
                </a:solidFill>
                <a:latin typeface="Times New Roman" panose="02020603050405020304" pitchFamily="18" charset="0"/>
                <a:cs typeface="Times New Roman" panose="02020603050405020304" pitchFamily="18" charset="0"/>
              </a:rPr>
              <a:t>non-linearity. </a:t>
            </a:r>
            <a:r>
              <a:rPr lang="en-US" sz="2000" dirty="0">
                <a:solidFill>
                  <a:srgbClr val="002060"/>
                </a:solidFill>
                <a:latin typeface="Times New Roman" panose="02020603050405020304" pitchFamily="18" charset="0"/>
                <a:cs typeface="Times New Roman" panose="02020603050405020304" pitchFamily="18" charset="0"/>
              </a:rPr>
              <a:t>A typical CNN architecture can be seen as shown in </a:t>
            </a:r>
            <a:r>
              <a:rPr lang="en-US" sz="2000" dirty="0" smtClean="0">
                <a:solidFill>
                  <a:srgbClr val="002060"/>
                </a:solidFill>
                <a:latin typeface="Times New Roman" panose="02020603050405020304" pitchFamily="18" charset="0"/>
                <a:cs typeface="Times New Roman" panose="02020603050405020304" pitchFamily="18" charset="0"/>
              </a:rPr>
              <a:t>Fig.10.</a:t>
            </a:r>
          </a:p>
          <a:p>
            <a:pPr algn="just">
              <a:lnSpc>
                <a:spcPct val="150000"/>
              </a:lnSpc>
            </a:pPr>
            <a:r>
              <a:rPr lang="en-US" sz="2000" dirty="0">
                <a:solidFill>
                  <a:srgbClr val="002060"/>
                </a:solidFill>
                <a:latin typeface="Times New Roman" panose="02020603050405020304" pitchFamily="18" charset="0"/>
                <a:cs typeface="Times New Roman" panose="02020603050405020304" pitchFamily="18" charset="0"/>
              </a:rPr>
              <a:t>The structure of CNN contains Convolutional, pooling, Rectified Linear Unit (ReLU), and Fully Connected layers. </a:t>
            </a:r>
            <a:r>
              <a:rPr lang="en-US" sz="2000" dirty="0" smtClean="0">
                <a:solidFill>
                  <a:srgbClr val="002060"/>
                </a:solidFill>
                <a:latin typeface="Times New Roman" panose="02020603050405020304" pitchFamily="18" charset="0"/>
                <a:cs typeface="Times New Roman" panose="02020603050405020304" pitchFamily="18" charset="0"/>
              </a:rPr>
              <a:t> </a:t>
            </a:r>
            <a:endParaRPr lang="en-US" sz="2000" dirty="0">
              <a:solidFill>
                <a:srgbClr val="002060"/>
              </a:solidFill>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stretch>
            <a:fillRect/>
          </a:stretch>
        </p:blipFill>
        <p:spPr>
          <a:xfrm>
            <a:off x="93479" y="323064"/>
            <a:ext cx="3200677" cy="542591"/>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4088" y="1249136"/>
            <a:ext cx="11262118" cy="5439047"/>
          </a:xfrm>
        </p:spPr>
        <p:txBody>
          <a:bodyPr>
            <a:normAutofit/>
          </a:bodyPr>
          <a:lstStyle/>
          <a:p>
            <a:pPr algn="just">
              <a:lnSpc>
                <a:spcPct val="150000"/>
              </a:lnSpc>
            </a:pPr>
            <a:r>
              <a:rPr lang="en-US" sz="2000" b="1" dirty="0">
                <a:solidFill>
                  <a:srgbClr val="002060"/>
                </a:solidFill>
                <a:latin typeface="Times New Roman" panose="02020603050405020304" pitchFamily="18" charset="0"/>
                <a:cs typeface="Times New Roman" panose="02020603050405020304" pitchFamily="18" charset="0"/>
              </a:rPr>
              <a:t>Convolutional Layer</a:t>
            </a:r>
            <a:r>
              <a:rPr lang="en-US" sz="2000" dirty="0" smtClean="0">
                <a:solidFill>
                  <a:srgbClr val="002060"/>
                </a:solidFill>
                <a:latin typeface="Times New Roman" panose="02020603050405020304" pitchFamily="18" charset="0"/>
                <a:cs typeface="Times New Roman" panose="02020603050405020304" pitchFamily="18" charset="0"/>
              </a:rPr>
              <a:t>:</a:t>
            </a:r>
          </a:p>
          <a:p>
            <a:pPr marL="0" indent="0" algn="just">
              <a:lnSpc>
                <a:spcPct val="150000"/>
              </a:lnSpc>
              <a:buNone/>
            </a:pPr>
            <a:r>
              <a:rPr lang="en-US" sz="2000" dirty="0" smtClean="0">
                <a:solidFill>
                  <a:srgbClr val="002060"/>
                </a:solidFill>
                <a:latin typeface="Times New Roman" panose="02020603050405020304" pitchFamily="18" charset="0"/>
                <a:cs typeface="Times New Roman" panose="02020603050405020304" pitchFamily="18" charset="0"/>
              </a:rPr>
              <a:t>Convolutional </a:t>
            </a:r>
            <a:r>
              <a:rPr lang="en-US" sz="2000" dirty="0">
                <a:solidFill>
                  <a:srgbClr val="002060"/>
                </a:solidFill>
                <a:latin typeface="Times New Roman" panose="02020603050405020304" pitchFamily="18" charset="0"/>
                <a:cs typeface="Times New Roman" panose="02020603050405020304" pitchFamily="18" charset="0"/>
              </a:rPr>
              <a:t>layer performs the core building block of a Convolutional Network that does most of the computational heavy </a:t>
            </a:r>
            <a:r>
              <a:rPr lang="en-US" sz="2000" dirty="0" smtClean="0">
                <a:solidFill>
                  <a:srgbClr val="002060"/>
                </a:solidFill>
                <a:latin typeface="Times New Roman" panose="02020603050405020304" pitchFamily="18" charset="0"/>
                <a:cs typeface="Times New Roman" panose="02020603050405020304" pitchFamily="18" charset="0"/>
              </a:rPr>
              <a:t>lifting.</a:t>
            </a:r>
          </a:p>
          <a:p>
            <a:pPr marL="0" indent="0" algn="just">
              <a:lnSpc>
                <a:spcPct val="150000"/>
              </a:lnSpc>
              <a:buNone/>
            </a:pPr>
            <a:r>
              <a:rPr lang="en-US" sz="2000" dirty="0" smtClean="0">
                <a:solidFill>
                  <a:srgbClr val="002060"/>
                </a:solidFill>
                <a:latin typeface="Times New Roman" panose="02020603050405020304" pitchFamily="18" charset="0"/>
                <a:cs typeface="Times New Roman" panose="02020603050405020304" pitchFamily="18" charset="0"/>
              </a:rPr>
              <a:t>The </a:t>
            </a:r>
            <a:r>
              <a:rPr lang="en-US" sz="2000" dirty="0">
                <a:solidFill>
                  <a:srgbClr val="002060"/>
                </a:solidFill>
                <a:latin typeface="Times New Roman" panose="02020603050405020304" pitchFamily="18" charset="0"/>
                <a:cs typeface="Times New Roman" panose="02020603050405020304" pitchFamily="18" charset="0"/>
              </a:rPr>
              <a:t>primary purpose of Convolution layer is to extract features from the input data </a:t>
            </a:r>
            <a:r>
              <a:rPr lang="en-US" sz="2000" dirty="0" smtClean="0">
                <a:solidFill>
                  <a:srgbClr val="002060"/>
                </a:solidFill>
                <a:latin typeface="Times New Roman" panose="02020603050405020304" pitchFamily="18" charset="0"/>
                <a:cs typeface="Times New Roman" panose="02020603050405020304" pitchFamily="18" charset="0"/>
              </a:rPr>
              <a:t>  which </a:t>
            </a:r>
            <a:r>
              <a:rPr lang="en-US" sz="2000" dirty="0">
                <a:solidFill>
                  <a:srgbClr val="002060"/>
                </a:solidFill>
                <a:latin typeface="Times New Roman" panose="02020603050405020304" pitchFamily="18" charset="0"/>
                <a:cs typeface="Times New Roman" panose="02020603050405020304" pitchFamily="18" charset="0"/>
              </a:rPr>
              <a:t>is an </a:t>
            </a:r>
            <a:r>
              <a:rPr lang="en-US" sz="2000" dirty="0" smtClean="0">
                <a:solidFill>
                  <a:srgbClr val="002060"/>
                </a:solidFill>
                <a:latin typeface="Times New Roman" panose="02020603050405020304" pitchFamily="18" charset="0"/>
                <a:cs typeface="Times New Roman" panose="02020603050405020304" pitchFamily="18" charset="0"/>
              </a:rPr>
              <a:t>image. The input </a:t>
            </a:r>
            <a:r>
              <a:rPr lang="en-US" sz="2000" dirty="0">
                <a:solidFill>
                  <a:srgbClr val="002060"/>
                </a:solidFill>
                <a:latin typeface="Times New Roman" panose="02020603050405020304" pitchFamily="18" charset="0"/>
                <a:cs typeface="Times New Roman" panose="02020603050405020304" pitchFamily="18" charset="0"/>
              </a:rPr>
              <a:t>image is convoluted by employing a set of learnable neurons</a:t>
            </a:r>
            <a:r>
              <a:rPr lang="en-US" sz="2000" dirty="0" smtClean="0">
                <a:solidFill>
                  <a:srgbClr val="002060"/>
                </a:solidFill>
                <a:latin typeface="Times New Roman" panose="02020603050405020304" pitchFamily="18" charset="0"/>
                <a:cs typeface="Times New Roman" panose="02020603050405020304" pitchFamily="18" charset="0"/>
              </a:rPr>
              <a:t>.</a:t>
            </a:r>
          </a:p>
          <a:p>
            <a:pPr algn="just">
              <a:lnSpc>
                <a:spcPct val="150000"/>
              </a:lnSpc>
            </a:pPr>
            <a:r>
              <a:rPr lang="en-US" sz="2000" b="1" dirty="0" smtClean="0">
                <a:solidFill>
                  <a:srgbClr val="002060"/>
                </a:solidFill>
                <a:latin typeface="Times New Roman" panose="02020603050405020304" pitchFamily="18" charset="0"/>
                <a:cs typeface="Times New Roman" panose="02020603050405020304" pitchFamily="18" charset="0"/>
              </a:rPr>
              <a:t>Pooling Layer</a:t>
            </a:r>
            <a:r>
              <a:rPr lang="en-US" sz="2000" dirty="0" smtClean="0">
                <a:solidFill>
                  <a:srgbClr val="002060"/>
                </a:solidFill>
                <a:latin typeface="Times New Roman" panose="02020603050405020304" pitchFamily="18" charset="0"/>
                <a:cs typeface="Times New Roman" panose="02020603050405020304" pitchFamily="18" charset="0"/>
              </a:rPr>
              <a:t>: </a:t>
            </a:r>
          </a:p>
          <a:p>
            <a:pPr marL="0" indent="0" algn="just">
              <a:lnSpc>
                <a:spcPct val="150000"/>
              </a:lnSpc>
              <a:buNone/>
            </a:pPr>
            <a:r>
              <a:rPr lang="en-US" sz="2000" dirty="0" smtClean="0">
                <a:solidFill>
                  <a:srgbClr val="002060"/>
                </a:solidFill>
                <a:latin typeface="Times New Roman" panose="02020603050405020304" pitchFamily="18" charset="0"/>
                <a:cs typeface="Times New Roman" panose="02020603050405020304" pitchFamily="18" charset="0"/>
              </a:rPr>
              <a:t>Pooling </a:t>
            </a:r>
            <a:r>
              <a:rPr lang="en-US" sz="2000" dirty="0">
                <a:solidFill>
                  <a:srgbClr val="002060"/>
                </a:solidFill>
                <a:latin typeface="Times New Roman" panose="02020603050405020304" pitchFamily="18" charset="0"/>
                <a:cs typeface="Times New Roman" panose="02020603050405020304" pitchFamily="18" charset="0"/>
              </a:rPr>
              <a:t>layer reduces the dimensionality of each activation map but continues to have the most important information. The input images are divided into a set of non-overlapping rectangles. </a:t>
            </a:r>
            <a:endParaRPr lang="en-US" sz="2000" dirty="0" smtClean="0">
              <a:solidFill>
                <a:srgbClr val="002060"/>
              </a:solidFill>
              <a:latin typeface="Times New Roman" panose="02020603050405020304" pitchFamily="18" charset="0"/>
              <a:cs typeface="Times New Roman" panose="02020603050405020304" pitchFamily="18" charset="0"/>
            </a:endParaRPr>
          </a:p>
          <a:p>
            <a:pPr marL="0" indent="0" algn="just">
              <a:lnSpc>
                <a:spcPct val="150000"/>
              </a:lnSpc>
              <a:buNone/>
            </a:pPr>
            <a:r>
              <a:rPr lang="en-US" sz="2000" dirty="0" smtClean="0">
                <a:solidFill>
                  <a:srgbClr val="002060"/>
                </a:solidFill>
                <a:latin typeface="Times New Roman" panose="02020603050405020304" pitchFamily="18" charset="0"/>
                <a:cs typeface="Times New Roman" panose="02020603050405020304" pitchFamily="18" charset="0"/>
              </a:rPr>
              <a:t>This </a:t>
            </a:r>
            <a:r>
              <a:rPr lang="en-US" sz="2000" dirty="0">
                <a:solidFill>
                  <a:srgbClr val="002060"/>
                </a:solidFill>
                <a:latin typeface="Times New Roman" panose="02020603050405020304" pitchFamily="18" charset="0"/>
                <a:cs typeface="Times New Roman" panose="02020603050405020304" pitchFamily="18" charset="0"/>
              </a:rPr>
              <a:t>layer achieves better generalization, faster convergence, robust to translation and distortion and is usually placed between convolutional layers.  </a:t>
            </a:r>
            <a:endParaRPr lang="en-US" sz="2000" dirty="0" smtClean="0">
              <a:solidFill>
                <a:srgbClr val="002060"/>
              </a:solidFill>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stretch>
            <a:fillRect/>
          </a:stretch>
        </p:blipFill>
        <p:spPr>
          <a:xfrm>
            <a:off x="249226" y="314659"/>
            <a:ext cx="3206774" cy="542591"/>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59767" y="1097279"/>
            <a:ext cx="11418873" cy="5956663"/>
          </a:xfrm>
        </p:spPr>
        <p:txBody>
          <a:bodyPr>
            <a:noAutofit/>
          </a:bodyPr>
          <a:lstStyle/>
          <a:p>
            <a:pPr algn="just">
              <a:lnSpc>
                <a:spcPct val="160000"/>
              </a:lnSpc>
            </a:pPr>
            <a:r>
              <a:rPr lang="en-US" b="1" dirty="0">
                <a:solidFill>
                  <a:srgbClr val="002060"/>
                </a:solidFill>
                <a:latin typeface="Times New Roman" panose="02020603050405020304" pitchFamily="18" charset="0"/>
                <a:cs typeface="Times New Roman" panose="02020603050405020304" pitchFamily="18" charset="0"/>
              </a:rPr>
              <a:t>ReLU Layer</a:t>
            </a:r>
            <a:r>
              <a:rPr lang="en-US" dirty="0" smtClean="0">
                <a:solidFill>
                  <a:srgbClr val="002060"/>
                </a:solidFill>
                <a:latin typeface="Times New Roman" panose="02020603050405020304" pitchFamily="18" charset="0"/>
                <a:cs typeface="Times New Roman" panose="02020603050405020304" pitchFamily="18" charset="0"/>
              </a:rPr>
              <a:t>:</a:t>
            </a:r>
          </a:p>
          <a:p>
            <a:pPr marL="0" indent="0" algn="just">
              <a:lnSpc>
                <a:spcPct val="160000"/>
              </a:lnSpc>
              <a:buNone/>
            </a:pPr>
            <a:r>
              <a:rPr lang="en-US" dirty="0" smtClean="0">
                <a:solidFill>
                  <a:srgbClr val="002060"/>
                </a:solidFill>
                <a:latin typeface="Times New Roman" panose="02020603050405020304" pitchFamily="18" charset="0"/>
                <a:cs typeface="Times New Roman" panose="02020603050405020304" pitchFamily="18" charset="0"/>
              </a:rPr>
              <a:t>ReLU </a:t>
            </a:r>
            <a:r>
              <a:rPr lang="en-US" dirty="0">
                <a:solidFill>
                  <a:srgbClr val="002060"/>
                </a:solidFill>
                <a:latin typeface="Times New Roman" panose="02020603050405020304" pitchFamily="18" charset="0"/>
                <a:cs typeface="Times New Roman" panose="02020603050405020304" pitchFamily="18" charset="0"/>
              </a:rPr>
              <a:t>is a non-linear operation and includes units employing the rectifier. It is an element wise operation that means it is applied per pixel and reconstitutes all negative values in the feature map by zero. </a:t>
            </a:r>
          </a:p>
          <a:p>
            <a:pPr marL="0" indent="0" algn="just">
              <a:lnSpc>
                <a:spcPct val="160000"/>
              </a:lnSpc>
              <a:buNone/>
            </a:pPr>
            <a:r>
              <a:rPr lang="en-US" dirty="0" smtClean="0">
                <a:solidFill>
                  <a:srgbClr val="002060"/>
                </a:solidFill>
                <a:latin typeface="Times New Roman" panose="02020603050405020304" pitchFamily="18" charset="0"/>
                <a:cs typeface="Times New Roman" panose="02020603050405020304" pitchFamily="18" charset="0"/>
              </a:rPr>
              <a:t>Here, we </a:t>
            </a:r>
            <a:r>
              <a:rPr lang="en-US" dirty="0">
                <a:solidFill>
                  <a:srgbClr val="002060"/>
                </a:solidFill>
                <a:latin typeface="Times New Roman" panose="02020603050405020304" pitchFamily="18" charset="0"/>
                <a:cs typeface="Times New Roman" panose="02020603050405020304" pitchFamily="18" charset="0"/>
              </a:rPr>
              <a:t>assume that there is a neuron input given as x and from that the rectifier is defined as f(x)= max(0,x) in the literature for neural networks. </a:t>
            </a:r>
          </a:p>
          <a:p>
            <a:pPr algn="just">
              <a:lnSpc>
                <a:spcPct val="160000"/>
              </a:lnSpc>
            </a:pPr>
            <a:r>
              <a:rPr lang="en-US" b="1" dirty="0">
                <a:solidFill>
                  <a:srgbClr val="002060"/>
                </a:solidFill>
                <a:latin typeface="Times New Roman" panose="02020603050405020304" pitchFamily="18" charset="0"/>
                <a:cs typeface="Times New Roman" panose="02020603050405020304" pitchFamily="18" charset="0"/>
              </a:rPr>
              <a:t>Fully Connected Layer</a:t>
            </a:r>
            <a:r>
              <a:rPr lang="en-US" dirty="0">
                <a:solidFill>
                  <a:srgbClr val="002060"/>
                </a:solidFill>
                <a:latin typeface="Times New Roman" panose="02020603050405020304" pitchFamily="18" charset="0"/>
                <a:cs typeface="Times New Roman" panose="02020603050405020304" pitchFamily="18" charset="0"/>
              </a:rPr>
              <a:t>: </a:t>
            </a:r>
            <a:endParaRPr lang="en-US" dirty="0" smtClean="0">
              <a:solidFill>
                <a:srgbClr val="002060"/>
              </a:solidFill>
              <a:latin typeface="Times New Roman" panose="02020603050405020304" pitchFamily="18" charset="0"/>
              <a:cs typeface="Times New Roman" panose="02020603050405020304" pitchFamily="18" charset="0"/>
            </a:endParaRPr>
          </a:p>
          <a:p>
            <a:pPr marL="0" indent="0" algn="just">
              <a:lnSpc>
                <a:spcPct val="160000"/>
              </a:lnSpc>
              <a:buNone/>
            </a:pPr>
            <a:r>
              <a:rPr lang="en-US" dirty="0" smtClean="0">
                <a:solidFill>
                  <a:srgbClr val="002060"/>
                </a:solidFill>
                <a:latin typeface="Times New Roman" panose="02020603050405020304" pitchFamily="18" charset="0"/>
                <a:cs typeface="Times New Roman" panose="02020603050405020304" pitchFamily="18" charset="0"/>
              </a:rPr>
              <a:t>Fully </a:t>
            </a:r>
            <a:r>
              <a:rPr lang="en-US" dirty="0">
                <a:solidFill>
                  <a:srgbClr val="002060"/>
                </a:solidFill>
                <a:latin typeface="Times New Roman" panose="02020603050405020304" pitchFamily="18" charset="0"/>
                <a:cs typeface="Times New Roman" panose="02020603050405020304" pitchFamily="18" charset="0"/>
              </a:rPr>
              <a:t>Connected Layer (FCL) term refers to that every filter in the previous layer is connected to every filter in the next layer. The output from the convolutional, pooling, and ReLU layers are embodiments of high-level features of the input image. </a:t>
            </a:r>
            <a:endParaRPr lang="en-US" dirty="0" smtClean="0">
              <a:solidFill>
                <a:srgbClr val="002060"/>
              </a:solidFill>
              <a:latin typeface="Times New Roman" panose="02020603050405020304" pitchFamily="18" charset="0"/>
              <a:cs typeface="Times New Roman" panose="02020603050405020304" pitchFamily="18" charset="0"/>
            </a:endParaRPr>
          </a:p>
          <a:p>
            <a:pPr marL="0" indent="0" algn="just">
              <a:lnSpc>
                <a:spcPct val="160000"/>
              </a:lnSpc>
              <a:buNone/>
            </a:pPr>
            <a:r>
              <a:rPr lang="en-US" dirty="0" smtClean="0">
                <a:solidFill>
                  <a:srgbClr val="002060"/>
                </a:solidFill>
                <a:latin typeface="Times New Roman" panose="02020603050405020304" pitchFamily="18" charset="0"/>
                <a:cs typeface="Times New Roman" panose="02020603050405020304" pitchFamily="18" charset="0"/>
              </a:rPr>
              <a:t>The </a:t>
            </a:r>
            <a:r>
              <a:rPr lang="en-US" dirty="0">
                <a:solidFill>
                  <a:srgbClr val="002060"/>
                </a:solidFill>
                <a:latin typeface="Times New Roman" panose="02020603050405020304" pitchFamily="18" charset="0"/>
                <a:cs typeface="Times New Roman" panose="02020603050405020304" pitchFamily="18" charset="0"/>
              </a:rPr>
              <a:t>goal of employing the FCL is to employ these features for classifying the input image into various classes based on the training dataset. This is ensured by using the Softmax as the activation function. </a:t>
            </a:r>
          </a:p>
          <a:p>
            <a:pPr>
              <a:lnSpc>
                <a:spcPct val="160000"/>
              </a:lnSpc>
            </a:pPr>
            <a:endParaRPr lang="en-US" dirty="0">
              <a:solidFill>
                <a:srgbClr val="002060"/>
              </a:solidFill>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stretch>
            <a:fillRect/>
          </a:stretch>
        </p:blipFill>
        <p:spPr>
          <a:xfrm>
            <a:off x="177788" y="200192"/>
            <a:ext cx="3206774" cy="542591"/>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1157802" y="3918857"/>
            <a:ext cx="10703271" cy="3200400"/>
          </a:xfrm>
        </p:spPr>
        <p:txBody>
          <a:bodyPr>
            <a:noAutofit/>
          </a:bodyPr>
          <a:lstStyle/>
          <a:p>
            <a:pPr>
              <a:lnSpc>
                <a:spcPct val="150000"/>
              </a:lnSpc>
            </a:pPr>
            <a:r>
              <a:rPr lang="en-US" sz="2000" dirty="0" smtClean="0">
                <a:solidFill>
                  <a:srgbClr val="002060"/>
                </a:solidFill>
                <a:latin typeface="Times New Roman" panose="02020603050405020304" pitchFamily="18" charset="0"/>
                <a:cs typeface="Times New Roman" panose="02020603050405020304" pitchFamily="18" charset="0"/>
              </a:rPr>
              <a:t>The block diagram of the proposed CNN recognition algorithm is shown in Fig.11. The algorithm is mainly carried out in three steps as below:</a:t>
            </a:r>
            <a:br>
              <a:rPr lang="en-US" sz="2000" dirty="0" smtClean="0">
                <a:solidFill>
                  <a:srgbClr val="002060"/>
                </a:solidFill>
                <a:latin typeface="Times New Roman" panose="02020603050405020304" pitchFamily="18" charset="0"/>
                <a:cs typeface="Times New Roman" panose="02020603050405020304" pitchFamily="18" charset="0"/>
              </a:rPr>
            </a:br>
            <a:r>
              <a:rPr lang="en-US" sz="2000" dirty="0">
                <a:solidFill>
                  <a:srgbClr val="002060"/>
                </a:solidFill>
                <a:latin typeface="Times New Roman" panose="02020603050405020304" pitchFamily="18" charset="0"/>
                <a:cs typeface="Times New Roman" panose="02020603050405020304" pitchFamily="18" charset="0"/>
              </a:rPr>
              <a:t> </a:t>
            </a:r>
            <a:r>
              <a:rPr lang="en-US" sz="2000" dirty="0" smtClean="0">
                <a:solidFill>
                  <a:srgbClr val="002060"/>
                </a:solidFill>
                <a:latin typeface="Times New Roman" panose="02020603050405020304" pitchFamily="18" charset="0"/>
                <a:cs typeface="Times New Roman" panose="02020603050405020304" pitchFamily="18" charset="0"/>
              </a:rPr>
              <a:t>1. Resize the input images as 16x16x1, 16x16x3, 32x32x1, 32x32x3, 64x64x1, and 64x64x1.</a:t>
            </a:r>
            <a:br>
              <a:rPr lang="en-US" sz="2000" dirty="0" smtClean="0">
                <a:solidFill>
                  <a:srgbClr val="002060"/>
                </a:solidFill>
                <a:latin typeface="Times New Roman" panose="02020603050405020304" pitchFamily="18" charset="0"/>
                <a:cs typeface="Times New Roman" panose="02020603050405020304" pitchFamily="18" charset="0"/>
              </a:rPr>
            </a:br>
            <a:r>
              <a:rPr lang="en-US" sz="2000" dirty="0">
                <a:solidFill>
                  <a:srgbClr val="002060"/>
                </a:solidFill>
                <a:latin typeface="Times New Roman" panose="02020603050405020304" pitchFamily="18" charset="0"/>
                <a:cs typeface="Times New Roman" panose="02020603050405020304" pitchFamily="18" charset="0"/>
              </a:rPr>
              <a:t> </a:t>
            </a:r>
            <a:r>
              <a:rPr lang="en-US" sz="2000" dirty="0" smtClean="0">
                <a:solidFill>
                  <a:srgbClr val="002060"/>
                </a:solidFill>
                <a:latin typeface="Times New Roman" panose="02020603050405020304" pitchFamily="18" charset="0"/>
                <a:cs typeface="Times New Roman" panose="02020603050405020304" pitchFamily="18" charset="0"/>
              </a:rPr>
              <a:t>2. Build a CNN structure with eight layers made up of convolution, max pooling, convolution, max pooling, convolution, max pooling, convolution, and convolution layers respectively.</a:t>
            </a:r>
            <a:br>
              <a:rPr lang="en-US" sz="2000" dirty="0" smtClean="0">
                <a:solidFill>
                  <a:srgbClr val="002060"/>
                </a:solidFill>
                <a:latin typeface="Times New Roman" panose="02020603050405020304" pitchFamily="18" charset="0"/>
                <a:cs typeface="Times New Roman" panose="02020603050405020304" pitchFamily="18" charset="0"/>
              </a:rPr>
            </a:br>
            <a:r>
              <a:rPr lang="en-US" sz="2000" dirty="0">
                <a:solidFill>
                  <a:srgbClr val="002060"/>
                </a:solidFill>
                <a:latin typeface="Times New Roman" panose="02020603050405020304" pitchFamily="18" charset="0"/>
                <a:cs typeface="Times New Roman" panose="02020603050405020304" pitchFamily="18" charset="0"/>
              </a:rPr>
              <a:t> </a:t>
            </a:r>
            <a:r>
              <a:rPr lang="en-US" sz="2000" dirty="0" smtClean="0">
                <a:solidFill>
                  <a:srgbClr val="002060"/>
                </a:solidFill>
                <a:latin typeface="Times New Roman" panose="02020603050405020304" pitchFamily="18" charset="0"/>
                <a:cs typeface="Times New Roman" panose="02020603050405020304" pitchFamily="18" charset="0"/>
              </a:rPr>
              <a:t>3. After extracting all features, use Softmax classifier for classification.</a:t>
            </a:r>
            <a:br>
              <a:rPr lang="en-US" sz="2000" dirty="0" smtClean="0">
                <a:solidFill>
                  <a:srgbClr val="002060"/>
                </a:solidFill>
                <a:latin typeface="Times New Roman" panose="02020603050405020304" pitchFamily="18" charset="0"/>
                <a:cs typeface="Times New Roman" panose="02020603050405020304" pitchFamily="18" charset="0"/>
              </a:rPr>
            </a:br>
            <a:endParaRPr lang="en-US" sz="2000" dirty="0">
              <a:solidFill>
                <a:srgbClr val="002060"/>
              </a:solidFill>
              <a:latin typeface="Times New Roman" panose="02020603050405020304" pitchFamily="18" charset="0"/>
              <a:cs typeface="Times New Roman" panose="02020603050405020304" pitchFamily="18" charset="0"/>
            </a:endParaRPr>
          </a:p>
        </p:txBody>
      </p:sp>
      <p:pic>
        <p:nvPicPr>
          <p:cNvPr id="4" name="Content Placeholder 3"/>
          <p:cNvPicPr>
            <a:picLocks noGrp="1" noChangeAspect="1"/>
          </p:cNvPicPr>
          <p:nvPr>
            <p:ph idx="1"/>
          </p:nvPr>
        </p:nvPicPr>
        <p:blipFill>
          <a:blip r:embed="rId2"/>
          <a:stretch>
            <a:fillRect/>
          </a:stretch>
        </p:blipFill>
        <p:spPr>
          <a:xfrm>
            <a:off x="2407445" y="1028249"/>
            <a:ext cx="5896503" cy="2714625"/>
          </a:xfrm>
          <a:prstGeom prst="rect">
            <a:avLst/>
          </a:prstGeom>
        </p:spPr>
      </p:pic>
      <p:sp>
        <p:nvSpPr>
          <p:cNvPr id="6" name="TextBox 5"/>
          <p:cNvSpPr txBox="1"/>
          <p:nvPr/>
        </p:nvSpPr>
        <p:spPr>
          <a:xfrm>
            <a:off x="2788974" y="3599548"/>
            <a:ext cx="5514974" cy="398780"/>
          </a:xfrm>
          <a:prstGeom prst="rect">
            <a:avLst/>
          </a:prstGeom>
          <a:noFill/>
        </p:spPr>
        <p:txBody>
          <a:bodyPr wrap="square" rtlCol="0">
            <a:spAutoFit/>
          </a:bodyPr>
          <a:lstStyle/>
          <a:p>
            <a:r>
              <a:rPr lang="en-US" sz="2000" dirty="0" smtClean="0">
                <a:latin typeface="Times New Roman" panose="02020603050405020304" pitchFamily="18" charset="0"/>
                <a:cs typeface="Times New Roman" panose="02020603050405020304" pitchFamily="18" charset="0"/>
              </a:rPr>
              <a:t>Figure 11: Block diagram of CNN algorithm</a:t>
            </a:r>
            <a:endParaRPr lang="en-US" sz="2000" dirty="0">
              <a:latin typeface="Times New Roman" panose="02020603050405020304" pitchFamily="18" charset="0"/>
              <a:cs typeface="Times New Roman" panose="02020603050405020304" pitchFamily="18" charset="0"/>
            </a:endParaRPr>
          </a:p>
        </p:txBody>
      </p:sp>
      <p:pic>
        <p:nvPicPr>
          <p:cNvPr id="8" name="Picture 7"/>
          <p:cNvPicPr>
            <a:picLocks noChangeAspect="1"/>
          </p:cNvPicPr>
          <p:nvPr/>
        </p:nvPicPr>
        <p:blipFill>
          <a:blip r:embed="rId3"/>
          <a:stretch>
            <a:fillRect/>
          </a:stretch>
        </p:blipFill>
        <p:spPr>
          <a:xfrm>
            <a:off x="132667" y="342332"/>
            <a:ext cx="3200677" cy="542591"/>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b="10929"/>
          <a:stretch>
            <a:fillRect/>
          </a:stretch>
        </p:blipFill>
        <p:spPr>
          <a:xfrm>
            <a:off x="1566930" y="1714499"/>
            <a:ext cx="8501063" cy="4628985"/>
          </a:xfrm>
          <a:prstGeom prst="rect">
            <a:avLst/>
          </a:prstGeom>
        </p:spPr>
      </p:pic>
      <p:sp>
        <p:nvSpPr>
          <p:cNvPr id="6" name="TextBox 5"/>
          <p:cNvSpPr txBox="1"/>
          <p:nvPr/>
        </p:nvSpPr>
        <p:spPr>
          <a:xfrm>
            <a:off x="2559911" y="6343484"/>
            <a:ext cx="6515099" cy="398780"/>
          </a:xfrm>
          <a:prstGeom prst="rect">
            <a:avLst/>
          </a:prstGeom>
          <a:noFill/>
        </p:spPr>
        <p:txBody>
          <a:bodyPr wrap="square" rtlCol="0">
            <a:spAutoFit/>
          </a:bodyPr>
          <a:lstStyle/>
          <a:p>
            <a:r>
              <a:rPr lang="en-US" sz="2000" dirty="0" smtClean="0">
                <a:latin typeface="Times New Roman" panose="02020603050405020304" pitchFamily="18" charset="0"/>
                <a:cs typeface="Times New Roman" panose="02020603050405020304" pitchFamily="18" charset="0"/>
              </a:rPr>
              <a:t>Figure 12: The structure of feature extraction of the CNN</a:t>
            </a:r>
            <a:endParaRPr lang="en-US" sz="2000" dirty="0">
              <a:latin typeface="Times New Roman" panose="02020603050405020304" pitchFamily="18" charset="0"/>
              <a:cs typeface="Times New Roman" panose="02020603050405020304" pitchFamily="18" charset="0"/>
            </a:endParaRPr>
          </a:p>
        </p:txBody>
      </p:sp>
      <p:pic>
        <p:nvPicPr>
          <p:cNvPr id="7" name="Picture 6"/>
          <p:cNvPicPr>
            <a:picLocks noChangeAspect="1"/>
          </p:cNvPicPr>
          <p:nvPr/>
        </p:nvPicPr>
        <p:blipFill>
          <a:blip r:embed="rId3"/>
          <a:stretch>
            <a:fillRect/>
          </a:stretch>
        </p:blipFill>
        <p:spPr>
          <a:xfrm>
            <a:off x="160643" y="240196"/>
            <a:ext cx="3206774" cy="542591"/>
          </a:xfrm>
          <a:prstGeom prst="rect">
            <a:avLst/>
          </a:prstGeom>
        </p:spPr>
      </p:pic>
      <p:sp>
        <p:nvSpPr>
          <p:cNvPr id="8" name="TextBox 7"/>
          <p:cNvSpPr txBox="1"/>
          <p:nvPr/>
        </p:nvSpPr>
        <p:spPr>
          <a:xfrm>
            <a:off x="1028699" y="1160501"/>
            <a:ext cx="8429625" cy="553085"/>
          </a:xfrm>
          <a:prstGeom prst="rect">
            <a:avLst/>
          </a:prstGeom>
          <a:noFill/>
        </p:spPr>
        <p:txBody>
          <a:bodyPr wrap="square" rtlCol="0">
            <a:spAutoFit/>
          </a:bodyPr>
          <a:lstStyle/>
          <a:p>
            <a:pPr algn="just">
              <a:lnSpc>
                <a:spcPct val="150000"/>
              </a:lnSpc>
            </a:pPr>
            <a:r>
              <a:rPr lang="en-US" sz="2000" dirty="0" smtClean="0">
                <a:solidFill>
                  <a:srgbClr val="002060"/>
                </a:solidFill>
                <a:latin typeface="Arial" panose="020B0604020202020204" pitchFamily="34" charset="0"/>
                <a:cs typeface="Arial" panose="020B0604020202020204" pitchFamily="34" charset="0"/>
              </a:rPr>
              <a:t>The structure of feature extraction block is as shown in Fig.12.,</a:t>
            </a:r>
            <a:endParaRPr lang="en-US" sz="2000" dirty="0">
              <a:solidFill>
                <a:srgbClr val="002060"/>
              </a:solidFill>
              <a:latin typeface="Arial" panose="020B0604020202020204" pitchFamily="34" charset="0"/>
              <a:cs typeface="Arial" panose="020B06040202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96982" y="676362"/>
            <a:ext cx="8911687" cy="1280890"/>
          </a:xfrm>
        </p:spPr>
        <p:txBody>
          <a:bodyPr/>
          <a:lstStyle/>
          <a:p>
            <a:r>
              <a:rPr lang="en-US" b="1" dirty="0" smtClean="0">
                <a:latin typeface="Times New Roman" panose="02020603050405020304" pitchFamily="18" charset="0"/>
                <a:cs typeface="Times New Roman" panose="02020603050405020304" pitchFamily="18" charset="0"/>
              </a:rPr>
              <a:t>HAAR CASCADE CLASSIFIER</a:t>
            </a:r>
            <a:endParaRPr lang="en-US"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034415" y="1676400"/>
            <a:ext cx="5209540" cy="4683125"/>
          </a:xfrm>
        </p:spPr>
        <p:txBody>
          <a:bodyPr>
            <a:noAutofit/>
          </a:bodyPr>
          <a:lstStyle/>
          <a:p>
            <a:pPr algn="just">
              <a:lnSpc>
                <a:spcPct val="150000"/>
              </a:lnSpc>
            </a:pPr>
            <a:r>
              <a:rPr lang="en-US" sz="2000" dirty="0" smtClean="0">
                <a:solidFill>
                  <a:srgbClr val="002060"/>
                </a:solidFill>
                <a:latin typeface="Times New Roman" panose="02020603050405020304" pitchFamily="18" charset="0"/>
                <a:cs typeface="Times New Roman" panose="02020603050405020304" pitchFamily="18" charset="0"/>
              </a:rPr>
              <a:t>A Haar Cascade is based on “Haar Wavelets”. Haar Cascades is a machine learning techniques in which a function is trained from a lot of positive and negative images. A sequence of rescaled “square-shaped” functions which together form a wavelet family or basis. It is based on the Haar wavelet technique to analyze pixels in the image into squares by function. The training procedure is shown in fig.13.</a:t>
            </a:r>
          </a:p>
          <a:p>
            <a:pPr algn="just">
              <a:lnSpc>
                <a:spcPct val="150000"/>
              </a:lnSpc>
            </a:pPr>
            <a:endParaRPr lang="en-US" sz="2000" dirty="0" smtClean="0">
              <a:solidFill>
                <a:srgbClr val="002060"/>
              </a:solidFill>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stretch>
            <a:fillRect/>
          </a:stretch>
        </p:blipFill>
        <p:spPr>
          <a:xfrm>
            <a:off x="6852825" y="1455559"/>
            <a:ext cx="4212495" cy="4767943"/>
          </a:xfrm>
          <a:prstGeom prst="rect">
            <a:avLst/>
          </a:prstGeom>
        </p:spPr>
      </p:pic>
      <p:sp>
        <p:nvSpPr>
          <p:cNvPr id="5" name="TextBox 4"/>
          <p:cNvSpPr txBox="1"/>
          <p:nvPr/>
        </p:nvSpPr>
        <p:spPr>
          <a:xfrm>
            <a:off x="6852825" y="6223502"/>
            <a:ext cx="4492625" cy="398780"/>
          </a:xfrm>
          <a:prstGeom prst="rect">
            <a:avLst/>
          </a:prstGeom>
          <a:noFill/>
        </p:spPr>
        <p:txBody>
          <a:bodyPr wrap="none" rtlCol="0">
            <a:spAutoFit/>
          </a:bodyPr>
          <a:lstStyle/>
          <a:p>
            <a:r>
              <a:rPr lang="en-US" sz="2000" dirty="0" smtClean="0">
                <a:latin typeface="Times New Roman" panose="02020603050405020304" pitchFamily="18" charset="0"/>
                <a:cs typeface="Times New Roman" panose="02020603050405020304" pitchFamily="18" charset="0"/>
              </a:rPr>
              <a:t>Figure 13: Training procedure of classifier</a:t>
            </a:r>
            <a:endParaRPr lang="en-US" sz="2000" dirty="0">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772785" y="579510"/>
            <a:ext cx="6481390" cy="646331"/>
          </a:xfrm>
          <a:prstGeom prst="rect">
            <a:avLst/>
          </a:prstGeom>
        </p:spPr>
        <p:txBody>
          <a:bodyPr wrap="none">
            <a:spAutoFit/>
          </a:bodyPr>
          <a:lstStyle/>
          <a:p>
            <a:r>
              <a:rPr lang="en-US" sz="3600" b="1" dirty="0">
                <a:latin typeface="Times New Roman" panose="02020603050405020304" pitchFamily="18" charset="0"/>
                <a:cs typeface="Times New Roman" panose="02020603050405020304" pitchFamily="18" charset="0"/>
              </a:rPr>
              <a:t>HARDWARE CONNECTIONS</a:t>
            </a:r>
          </a:p>
        </p:txBody>
      </p:sp>
      <p:pic>
        <p:nvPicPr>
          <p:cNvPr id="5" name="Picture 4"/>
          <p:cNvPicPr>
            <a:picLocks noChangeAspect="1"/>
          </p:cNvPicPr>
          <p:nvPr/>
        </p:nvPicPr>
        <p:blipFill>
          <a:blip r:embed="rId2"/>
          <a:stretch>
            <a:fillRect/>
          </a:stretch>
        </p:blipFill>
        <p:spPr>
          <a:xfrm>
            <a:off x="817762" y="2032863"/>
            <a:ext cx="5041829" cy="3523793"/>
          </a:xfrm>
          <a:prstGeom prst="rect">
            <a:avLst/>
          </a:prstGeom>
        </p:spPr>
      </p:pic>
      <p:pic>
        <p:nvPicPr>
          <p:cNvPr id="6" name="Picture 5"/>
          <p:cNvPicPr>
            <a:picLocks noChangeAspect="1"/>
          </p:cNvPicPr>
          <p:nvPr/>
        </p:nvPicPr>
        <p:blipFill>
          <a:blip r:embed="rId3"/>
          <a:stretch>
            <a:fillRect/>
          </a:stretch>
        </p:blipFill>
        <p:spPr>
          <a:xfrm>
            <a:off x="6486449" y="2032862"/>
            <a:ext cx="4919898" cy="3523793"/>
          </a:xfrm>
          <a:prstGeom prst="rect">
            <a:avLst/>
          </a:prstGeom>
        </p:spPr>
      </p:pic>
      <p:sp>
        <p:nvSpPr>
          <p:cNvPr id="8" name="Rectangle 7"/>
          <p:cNvSpPr/>
          <p:nvPr/>
        </p:nvSpPr>
        <p:spPr>
          <a:xfrm>
            <a:off x="3591510" y="5994344"/>
            <a:ext cx="5394960" cy="398780"/>
          </a:xfrm>
          <a:prstGeom prst="rect">
            <a:avLst/>
          </a:prstGeom>
        </p:spPr>
        <p:txBody>
          <a:bodyPr wrap="none">
            <a:spAutoFit/>
          </a:bodyPr>
          <a:lstStyle/>
          <a:p>
            <a:r>
              <a:rPr lang="en-US" sz="2000" dirty="0">
                <a:latin typeface="Times New Roman" panose="02020603050405020304" pitchFamily="18" charset="0"/>
                <a:cs typeface="Times New Roman" panose="02020603050405020304" pitchFamily="18" charset="0"/>
              </a:rPr>
              <a:t>Figure </a:t>
            </a:r>
            <a:r>
              <a:rPr lang="en-US" sz="2000" dirty="0" smtClean="0">
                <a:latin typeface="Times New Roman" panose="02020603050405020304" pitchFamily="18" charset="0"/>
                <a:cs typeface="Times New Roman" panose="02020603050405020304" pitchFamily="18" charset="0"/>
              </a:rPr>
              <a:t>14: </a:t>
            </a:r>
            <a:r>
              <a:rPr lang="en-US" sz="2000" dirty="0">
                <a:latin typeface="Times New Roman" panose="02020603050405020304" pitchFamily="18" charset="0"/>
                <a:cs typeface="Times New Roman" panose="02020603050405020304" pitchFamily="18" charset="0"/>
              </a:rPr>
              <a:t>Pi Camera Interfaced With Raspberry Pi</a:t>
            </a:r>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680358" y="1813396"/>
            <a:ext cx="5005250" cy="3779848"/>
          </a:xfrm>
          <a:prstGeom prst="rect">
            <a:avLst/>
          </a:prstGeom>
        </p:spPr>
      </p:pic>
      <p:pic>
        <p:nvPicPr>
          <p:cNvPr id="4" name="Picture 3"/>
          <p:cNvPicPr>
            <a:picLocks noChangeAspect="1"/>
          </p:cNvPicPr>
          <p:nvPr/>
        </p:nvPicPr>
        <p:blipFill>
          <a:blip r:embed="rId3"/>
          <a:stretch>
            <a:fillRect/>
          </a:stretch>
        </p:blipFill>
        <p:spPr>
          <a:xfrm>
            <a:off x="6469813" y="1813396"/>
            <a:ext cx="5078408" cy="3779848"/>
          </a:xfrm>
          <a:prstGeom prst="rect">
            <a:avLst/>
          </a:prstGeom>
        </p:spPr>
      </p:pic>
      <p:sp>
        <p:nvSpPr>
          <p:cNvPr id="5" name="Rectangle 4"/>
          <p:cNvSpPr/>
          <p:nvPr/>
        </p:nvSpPr>
        <p:spPr>
          <a:xfrm>
            <a:off x="3182983" y="6065911"/>
            <a:ext cx="5380990" cy="398780"/>
          </a:xfrm>
          <a:prstGeom prst="rect">
            <a:avLst/>
          </a:prstGeom>
        </p:spPr>
        <p:txBody>
          <a:bodyPr wrap="none">
            <a:spAutoFit/>
          </a:bodyPr>
          <a:lstStyle/>
          <a:p>
            <a:r>
              <a:rPr lang="en-US" sz="2000" dirty="0">
                <a:latin typeface="Times New Roman" panose="02020603050405020304" pitchFamily="18" charset="0"/>
                <a:cs typeface="Times New Roman" panose="02020603050405020304" pitchFamily="18" charset="0"/>
              </a:rPr>
              <a:t>Figure </a:t>
            </a:r>
            <a:r>
              <a:rPr lang="en-US" sz="2000" dirty="0" smtClean="0">
                <a:latin typeface="Times New Roman" panose="02020603050405020304" pitchFamily="18" charset="0"/>
                <a:cs typeface="Times New Roman" panose="02020603050405020304" pitchFamily="18" charset="0"/>
              </a:rPr>
              <a:t>15: </a:t>
            </a:r>
            <a:r>
              <a:rPr lang="en-US" sz="2000" dirty="0">
                <a:latin typeface="Times New Roman" panose="02020603050405020304" pitchFamily="18" charset="0"/>
                <a:cs typeface="Times New Roman" panose="02020603050405020304" pitchFamily="18" charset="0"/>
              </a:rPr>
              <a:t>Raspberry Pi Interfaced With DC Motor</a:t>
            </a:r>
          </a:p>
        </p:txBody>
      </p:sp>
      <p:pic>
        <p:nvPicPr>
          <p:cNvPr id="6" name="Picture 5"/>
          <p:cNvPicPr>
            <a:picLocks noChangeAspect="1"/>
          </p:cNvPicPr>
          <p:nvPr/>
        </p:nvPicPr>
        <p:blipFill>
          <a:blip r:embed="rId4"/>
          <a:stretch>
            <a:fillRect/>
          </a:stretch>
        </p:blipFill>
        <p:spPr>
          <a:xfrm>
            <a:off x="116557" y="323064"/>
            <a:ext cx="3206774" cy="542591"/>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4739640" y="193040"/>
            <a:ext cx="2223135" cy="645160"/>
          </a:xfrm>
          <a:prstGeom prst="rect">
            <a:avLst/>
          </a:prstGeom>
          <a:noFill/>
        </p:spPr>
        <p:txBody>
          <a:bodyPr wrap="none" rtlCol="0" anchor="t">
            <a:spAutoFit/>
          </a:bodyPr>
          <a:lstStyle/>
          <a:p>
            <a:r>
              <a:rPr lang="en-US" sz="3600" b="1" dirty="0" smtClean="0">
                <a:latin typeface="Times New Roman" panose="02020603050405020304" pitchFamily="18" charset="0"/>
                <a:cs typeface="Times New Roman" panose="02020603050405020304" pitchFamily="18" charset="0"/>
                <a:sym typeface="+mn-ea"/>
              </a:rPr>
              <a:t>RESULTS</a:t>
            </a:r>
            <a:endParaRPr lang="en-US" sz="3600"/>
          </a:p>
        </p:txBody>
      </p:sp>
      <p:pic>
        <p:nvPicPr>
          <p:cNvPr id="14" name="Picture 14" descr="C:\Users\w10\Downloads\20200811_191608.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711835" y="2286318"/>
            <a:ext cx="5238750" cy="3856355"/>
          </a:xfrm>
          <a:prstGeom prst="rect">
            <a:avLst/>
          </a:prstGeom>
          <a:noFill/>
          <a:ln>
            <a:noFill/>
          </a:ln>
        </p:spPr>
      </p:pic>
      <p:pic>
        <p:nvPicPr>
          <p:cNvPr id="16" name="Picture 16" descr="C:\Users\w10\Downloads\20200811_19163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6557645" y="2286635"/>
            <a:ext cx="5210175" cy="3856355"/>
          </a:xfrm>
          <a:prstGeom prst="rect">
            <a:avLst/>
          </a:prstGeom>
          <a:noFill/>
          <a:ln>
            <a:noFill/>
          </a:ln>
        </p:spPr>
      </p:pic>
      <p:sp>
        <p:nvSpPr>
          <p:cNvPr id="100" name="Text Box 99"/>
          <p:cNvSpPr txBox="1"/>
          <p:nvPr/>
        </p:nvSpPr>
        <p:spPr>
          <a:xfrm>
            <a:off x="1643380" y="732155"/>
            <a:ext cx="10124440" cy="1322070"/>
          </a:xfrm>
          <a:prstGeom prst="rect">
            <a:avLst/>
          </a:prstGeom>
          <a:noFill/>
          <a:ln w="9525">
            <a:noFill/>
          </a:ln>
        </p:spPr>
        <p:txBody>
          <a:bodyPr wrap="square">
            <a:spAutoFit/>
          </a:bodyPr>
          <a:lstStyle/>
          <a:p>
            <a:pPr indent="0" algn="just"/>
            <a:r>
              <a:rPr lang="en-US" sz="2000" b="0">
                <a:solidFill>
                  <a:srgbClr val="002060"/>
                </a:solidFill>
                <a:latin typeface="Times New Roman" panose="02020603050405020304" pitchFamily="18" charset="0"/>
              </a:rPr>
              <a:t>Convolution neural network is a method that is used to describe characteristics of the image. Applying this method, the texture characteristic probability of an input image can be summarized into histogram. The Figure 16, shows the captured image which is obtained by MATLAB code. The Figure 17, depicts the histogram of original image.</a:t>
            </a:r>
          </a:p>
        </p:txBody>
      </p:sp>
      <p:sp>
        <p:nvSpPr>
          <p:cNvPr id="3" name="Text Box 2"/>
          <p:cNvSpPr txBox="1"/>
          <p:nvPr/>
        </p:nvSpPr>
        <p:spPr>
          <a:xfrm>
            <a:off x="711835" y="6327775"/>
            <a:ext cx="5080000" cy="398780"/>
          </a:xfrm>
          <a:prstGeom prst="rect">
            <a:avLst/>
          </a:prstGeom>
          <a:noFill/>
          <a:ln w="9525">
            <a:noFill/>
          </a:ln>
        </p:spPr>
        <p:txBody>
          <a:bodyPr>
            <a:spAutoFit/>
          </a:bodyPr>
          <a:lstStyle/>
          <a:p>
            <a:pPr marL="8890" indent="-8890" algn="ctr"/>
            <a:r>
              <a:rPr lang="en-US" sz="2000">
                <a:solidFill>
                  <a:srgbClr val="000000"/>
                </a:solidFill>
                <a:latin typeface="Times New Roman" panose="02020603050405020304" pitchFamily="18" charset="0"/>
              </a:rPr>
              <a:t>Figure 16: Output of original image</a:t>
            </a:r>
            <a:endParaRPr lang="en-US" sz="2000"/>
          </a:p>
        </p:txBody>
      </p:sp>
      <p:sp>
        <p:nvSpPr>
          <p:cNvPr id="4" name="Text Box 3"/>
          <p:cNvSpPr txBox="1"/>
          <p:nvPr/>
        </p:nvSpPr>
        <p:spPr>
          <a:xfrm>
            <a:off x="7005320" y="6327775"/>
            <a:ext cx="4314825" cy="398780"/>
          </a:xfrm>
          <a:prstGeom prst="rect">
            <a:avLst/>
          </a:prstGeom>
          <a:noFill/>
          <a:ln w="9525">
            <a:noFill/>
          </a:ln>
        </p:spPr>
        <p:txBody>
          <a:bodyPr wrap="square">
            <a:spAutoFit/>
          </a:bodyPr>
          <a:lstStyle/>
          <a:p>
            <a:pPr marL="6350" indent="-6350"/>
            <a:r>
              <a:rPr lang="en-US" sz="2000">
                <a:solidFill>
                  <a:srgbClr val="000000"/>
                </a:solidFill>
                <a:latin typeface="Times New Roman" panose="02020603050405020304" pitchFamily="18" charset="0"/>
              </a:rPr>
              <a:t>Figure 17: Histogram of original image</a:t>
            </a:r>
            <a:endParaRPr lang="en-US" sz="2000"/>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3" descr="C:\Users\w10\Downloads\20200811_19255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922655" y="1673860"/>
            <a:ext cx="5180330" cy="4507230"/>
          </a:xfrm>
          <a:prstGeom prst="rect">
            <a:avLst/>
          </a:prstGeom>
          <a:noFill/>
          <a:ln>
            <a:noFill/>
          </a:ln>
        </p:spPr>
      </p:pic>
      <p:pic>
        <p:nvPicPr>
          <p:cNvPr id="15" name="Picture 15" descr="C:\Users\w10\Downloads\20200811_192316.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6650990" y="1674495"/>
            <a:ext cx="5205095" cy="4506595"/>
          </a:xfrm>
          <a:prstGeom prst="rect">
            <a:avLst/>
          </a:prstGeom>
          <a:noFill/>
          <a:ln>
            <a:noFill/>
          </a:ln>
        </p:spPr>
      </p:pic>
      <p:sp>
        <p:nvSpPr>
          <p:cNvPr id="100" name="Text Box 99"/>
          <p:cNvSpPr txBox="1"/>
          <p:nvPr/>
        </p:nvSpPr>
        <p:spPr>
          <a:xfrm>
            <a:off x="1712595" y="706755"/>
            <a:ext cx="10144125" cy="706755"/>
          </a:xfrm>
          <a:prstGeom prst="rect">
            <a:avLst/>
          </a:prstGeom>
          <a:noFill/>
          <a:ln w="9525">
            <a:noFill/>
          </a:ln>
        </p:spPr>
        <p:txBody>
          <a:bodyPr wrap="square">
            <a:spAutoFit/>
          </a:bodyPr>
          <a:lstStyle/>
          <a:p>
            <a:pPr marL="6350" indent="-6350" algn="just"/>
            <a:r>
              <a:rPr lang="en-US" sz="2000" b="0">
                <a:solidFill>
                  <a:srgbClr val="002060"/>
                </a:solidFill>
                <a:latin typeface="Times New Roman" panose="02020603050405020304" pitchFamily="18" charset="0"/>
              </a:rPr>
              <a:t>The Figure 18, shows the converted gray scale image of original color image using the MATLAB Code.The Figure 19, depicts the histogram of coverted gray scale image.</a:t>
            </a:r>
          </a:p>
        </p:txBody>
      </p:sp>
      <p:sp>
        <p:nvSpPr>
          <p:cNvPr id="3" name="Text Box 2"/>
          <p:cNvSpPr txBox="1"/>
          <p:nvPr/>
        </p:nvSpPr>
        <p:spPr>
          <a:xfrm>
            <a:off x="922655" y="6313170"/>
            <a:ext cx="5080000" cy="398780"/>
          </a:xfrm>
          <a:prstGeom prst="rect">
            <a:avLst/>
          </a:prstGeom>
          <a:noFill/>
          <a:ln w="9525">
            <a:noFill/>
          </a:ln>
        </p:spPr>
        <p:txBody>
          <a:bodyPr wrap="square">
            <a:spAutoFit/>
          </a:bodyPr>
          <a:lstStyle/>
          <a:p>
            <a:pPr marL="8890" indent="-8890" algn="ctr"/>
            <a:r>
              <a:rPr lang="en-US" sz="2000">
                <a:solidFill>
                  <a:srgbClr val="000000"/>
                </a:solidFill>
                <a:latin typeface="Times New Roman" panose="02020603050405020304" pitchFamily="18" charset="0"/>
              </a:rPr>
              <a:t>Figure 18: Output of gray scale image</a:t>
            </a:r>
            <a:endParaRPr lang="en-US" sz="2000"/>
          </a:p>
        </p:txBody>
      </p:sp>
      <p:sp>
        <p:nvSpPr>
          <p:cNvPr id="4" name="Text Box 3"/>
          <p:cNvSpPr txBox="1"/>
          <p:nvPr/>
        </p:nvSpPr>
        <p:spPr>
          <a:xfrm>
            <a:off x="6776720" y="6313170"/>
            <a:ext cx="5080000" cy="398780"/>
          </a:xfrm>
          <a:prstGeom prst="rect">
            <a:avLst/>
          </a:prstGeom>
          <a:noFill/>
          <a:ln w="9525">
            <a:noFill/>
          </a:ln>
        </p:spPr>
        <p:txBody>
          <a:bodyPr>
            <a:spAutoFit/>
          </a:bodyPr>
          <a:lstStyle/>
          <a:p>
            <a:pPr marL="8890" indent="-8890" algn="ctr"/>
            <a:r>
              <a:rPr lang="en-US" sz="2000">
                <a:solidFill>
                  <a:srgbClr val="000000"/>
                </a:solidFill>
                <a:latin typeface="Times New Roman" panose="02020603050405020304" pitchFamily="18" charset="0"/>
              </a:rPr>
              <a:t>Figure 19: Histogram of gray scale image</a:t>
            </a:r>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73532" y="611048"/>
            <a:ext cx="2514652" cy="538484"/>
          </a:xfrm>
        </p:spPr>
        <p:txBody>
          <a:bodyPr>
            <a:normAutofit fontScale="90000"/>
          </a:bodyPr>
          <a:lstStyle/>
          <a:p>
            <a:r>
              <a:rPr lang="en-US" b="1" dirty="0" smtClean="0">
                <a:latin typeface="Times New Roman" panose="02020603050405020304" pitchFamily="18" charset="0"/>
                <a:cs typeface="Times New Roman" panose="02020603050405020304" pitchFamily="18" charset="0"/>
              </a:rPr>
              <a:t>ABSTRACT</a:t>
            </a:r>
            <a:endParaRPr lang="en-US"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00891" y="1267097"/>
            <a:ext cx="10959737" cy="5590903"/>
          </a:xfrm>
        </p:spPr>
        <p:txBody>
          <a:bodyPr>
            <a:noAutofit/>
          </a:bodyPr>
          <a:lstStyle/>
          <a:p>
            <a:pPr algn="just">
              <a:lnSpc>
                <a:spcPct val="150000"/>
              </a:lnSpc>
            </a:pPr>
            <a:r>
              <a:rPr lang="en-US" sz="2000" dirty="0">
                <a:solidFill>
                  <a:srgbClr val="002060"/>
                </a:solidFill>
                <a:latin typeface="Times New Roman" panose="02020603050405020304" pitchFamily="18" charset="0"/>
                <a:cs typeface="Times New Roman" panose="02020603050405020304" pitchFamily="18" charset="0"/>
              </a:rPr>
              <a:t>Now- a- days India is moving in a smarter direction by promoting the smart cities and smart railway stations, in this aspect we have taken a small initiative by adding an innovation in domestic railway platform in the Indian railway structure. </a:t>
            </a:r>
          </a:p>
          <a:p>
            <a:pPr algn="just">
              <a:lnSpc>
                <a:spcPct val="150000"/>
              </a:lnSpc>
            </a:pPr>
            <a:r>
              <a:rPr lang="en-US" sz="2000" dirty="0" smtClean="0">
                <a:solidFill>
                  <a:srgbClr val="002060"/>
                </a:solidFill>
                <a:latin typeface="Times New Roman" panose="02020603050405020304" pitchFamily="18" charset="0"/>
                <a:cs typeface="Times New Roman" panose="02020603050405020304" pitchFamily="18" charset="0"/>
              </a:rPr>
              <a:t>The </a:t>
            </a:r>
            <a:r>
              <a:rPr lang="en-US" sz="2000" dirty="0">
                <a:solidFill>
                  <a:srgbClr val="002060"/>
                </a:solidFill>
                <a:latin typeface="Times New Roman" panose="02020603050405020304" pitchFamily="18" charset="0"/>
                <a:cs typeface="Times New Roman" panose="02020603050405020304" pitchFamily="18" charset="0"/>
              </a:rPr>
              <a:t>motivation for this innovation is to address few problems faced by physically challenged people and senior nationals in crossing of foot over bridge between the two railway Platforms. To overcome this issue, a modified smart platform is proposed </a:t>
            </a:r>
            <a:r>
              <a:rPr lang="en-US" sz="2000" dirty="0" smtClean="0">
                <a:solidFill>
                  <a:srgbClr val="002060"/>
                </a:solidFill>
                <a:latin typeface="Times New Roman" panose="02020603050405020304" pitchFamily="18" charset="0"/>
                <a:cs typeface="Times New Roman" panose="02020603050405020304" pitchFamily="18" charset="0"/>
              </a:rPr>
              <a:t>using machine learning algorithm. </a:t>
            </a:r>
          </a:p>
          <a:p>
            <a:pPr algn="just">
              <a:lnSpc>
                <a:spcPct val="150000"/>
              </a:lnSpc>
            </a:pPr>
            <a:r>
              <a:rPr lang="en-US" sz="2000" dirty="0" smtClean="0">
                <a:solidFill>
                  <a:srgbClr val="002060"/>
                </a:solidFill>
                <a:latin typeface="Times New Roman" panose="02020603050405020304" pitchFamily="18" charset="0"/>
                <a:cs typeface="Times New Roman" panose="02020603050405020304" pitchFamily="18" charset="0"/>
              </a:rPr>
              <a:t>The </a:t>
            </a:r>
            <a:r>
              <a:rPr lang="en-US" sz="2000" dirty="0">
                <a:solidFill>
                  <a:srgbClr val="002060"/>
                </a:solidFill>
                <a:latin typeface="Times New Roman" panose="02020603050405020304" pitchFamily="18" charset="0"/>
                <a:cs typeface="Times New Roman" panose="02020603050405020304" pitchFamily="18" charset="0"/>
              </a:rPr>
              <a:t>smart Platform is participated amidst the railway tracks in the side of the crossing point Platform. At the moment that there is no train arriving in the station, the smart Platform will be opened. The physically challenged individuals will use the smart Platform to cross between the Platforms. </a:t>
            </a:r>
            <a:endParaRPr lang="en-US" sz="2000" dirty="0" smtClean="0">
              <a:solidFill>
                <a:srgbClr val="002060"/>
              </a:solidFill>
              <a:latin typeface="Times New Roman" panose="02020603050405020304" pitchFamily="18" charset="0"/>
              <a:cs typeface="Times New Roman" panose="02020603050405020304" pitchFamily="18" charset="0"/>
            </a:endParaRPr>
          </a:p>
          <a:p>
            <a:pPr algn="just">
              <a:lnSpc>
                <a:spcPct val="150000"/>
              </a:lnSpc>
            </a:pPr>
            <a:r>
              <a:rPr lang="en-US" sz="2000" dirty="0" smtClean="0">
                <a:solidFill>
                  <a:srgbClr val="002060"/>
                </a:solidFill>
                <a:latin typeface="Times New Roman" panose="02020603050405020304" pitchFamily="18" charset="0"/>
                <a:cs typeface="Times New Roman" panose="02020603050405020304" pitchFamily="18" charset="0"/>
              </a:rPr>
              <a:t>The </a:t>
            </a:r>
            <a:r>
              <a:rPr lang="en-US" sz="2000" dirty="0">
                <a:solidFill>
                  <a:srgbClr val="002060"/>
                </a:solidFill>
                <a:latin typeface="Times New Roman" panose="02020603050405020304" pitchFamily="18" charset="0"/>
                <a:cs typeface="Times New Roman" panose="02020603050405020304" pitchFamily="18" charset="0"/>
              </a:rPr>
              <a:t>proposed structure gives the best response for the movement of physically challenged individuals from one platform to another Platform without using foot over bridge. </a:t>
            </a:r>
          </a:p>
          <a:p>
            <a:pPr algn="just">
              <a:lnSpc>
                <a:spcPct val="150000"/>
              </a:lnSpc>
            </a:pPr>
            <a:endParaRPr lang="en-US" sz="2000" dirty="0">
              <a:solidFill>
                <a:srgbClr val="002060"/>
              </a:solidFill>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stretch>
            <a:fillRect/>
          </a:stretch>
        </p:blipFill>
        <p:spPr>
          <a:xfrm>
            <a:off x="6665595" y="1606550"/>
            <a:ext cx="5313045" cy="4173855"/>
          </a:xfrm>
          <a:prstGeom prst="rect">
            <a:avLst/>
          </a:prstGeom>
        </p:spPr>
      </p:pic>
      <p:sp>
        <p:nvSpPr>
          <p:cNvPr id="10" name="Rectangle 9"/>
          <p:cNvSpPr/>
          <p:nvPr/>
        </p:nvSpPr>
        <p:spPr>
          <a:xfrm>
            <a:off x="6949348" y="6016652"/>
            <a:ext cx="5029200" cy="398780"/>
          </a:xfrm>
          <a:prstGeom prst="rect">
            <a:avLst/>
          </a:prstGeom>
        </p:spPr>
        <p:txBody>
          <a:bodyPr wrap="none">
            <a:spAutoFit/>
          </a:bodyPr>
          <a:lstStyle/>
          <a:p>
            <a:r>
              <a:rPr lang="en-US" sz="2000" dirty="0">
                <a:latin typeface="Times New Roman" panose="02020603050405020304" pitchFamily="18" charset="0"/>
                <a:cs typeface="Times New Roman" panose="02020603050405020304" pitchFamily="18" charset="0"/>
              </a:rPr>
              <a:t>Figure 21</a:t>
            </a:r>
            <a:r>
              <a:rPr lang="en-US" sz="2000" dirty="0" smtClean="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Output window of DC motor control</a:t>
            </a:r>
          </a:p>
        </p:txBody>
      </p:sp>
      <p:sp>
        <p:nvSpPr>
          <p:cNvPr id="14" name="Rectangle 13"/>
          <p:cNvSpPr/>
          <p:nvPr/>
        </p:nvSpPr>
        <p:spPr>
          <a:xfrm>
            <a:off x="379184" y="6016652"/>
            <a:ext cx="6096000" cy="398780"/>
          </a:xfrm>
          <a:prstGeom prst="rect">
            <a:avLst/>
          </a:prstGeom>
        </p:spPr>
        <p:txBody>
          <a:bodyPr>
            <a:spAutoFit/>
          </a:bodyPr>
          <a:lstStyle/>
          <a:p>
            <a:r>
              <a:rPr lang="en-US" sz="2000" dirty="0">
                <a:latin typeface="Times New Roman" panose="02020603050405020304" pitchFamily="18" charset="0"/>
                <a:cs typeface="Times New Roman" panose="02020603050405020304" pitchFamily="18" charset="0"/>
              </a:rPr>
              <a:t>Figure 20</a:t>
            </a:r>
            <a:r>
              <a:rPr lang="en-US" sz="2000" dirty="0" smtClean="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The simulation output displayed </a:t>
            </a:r>
            <a:r>
              <a:rPr lang="en-US" sz="2000" dirty="0" smtClean="0">
                <a:latin typeface="Times New Roman" panose="02020603050405020304" pitchFamily="18" charset="0"/>
                <a:cs typeface="Times New Roman" panose="02020603050405020304" pitchFamily="18" charset="0"/>
              </a:rPr>
              <a:t>on </a:t>
            </a:r>
            <a:r>
              <a:rPr lang="en-US" sz="2000" dirty="0">
                <a:latin typeface="Times New Roman" panose="02020603050405020304" pitchFamily="18" charset="0"/>
                <a:cs typeface="Times New Roman" panose="02020603050405020304" pitchFamily="18" charset="0"/>
              </a:rPr>
              <a:t>the screen</a:t>
            </a:r>
          </a:p>
        </p:txBody>
      </p:sp>
      <p:sp>
        <p:nvSpPr>
          <p:cNvPr id="100" name="Text Box 99"/>
          <p:cNvSpPr txBox="1"/>
          <p:nvPr/>
        </p:nvSpPr>
        <p:spPr>
          <a:xfrm>
            <a:off x="1506855" y="462280"/>
            <a:ext cx="10353040" cy="1014730"/>
          </a:xfrm>
          <a:prstGeom prst="rect">
            <a:avLst/>
          </a:prstGeom>
          <a:noFill/>
          <a:ln w="9525">
            <a:noFill/>
          </a:ln>
        </p:spPr>
        <p:txBody>
          <a:bodyPr wrap="square">
            <a:spAutoFit/>
          </a:bodyPr>
          <a:lstStyle/>
          <a:p>
            <a:pPr indent="0" algn="just"/>
            <a:r>
              <a:rPr lang="en-US" sz="2000" b="0">
                <a:solidFill>
                  <a:srgbClr val="002060"/>
                </a:solidFill>
                <a:latin typeface="Times New Roman" panose="02020603050405020304" pitchFamily="18" charset="0"/>
              </a:rPr>
              <a:t>The captured images is shown in Figure 20, is been successfully detected and recognized. The rectangular box is obtained by the haar cascade classifier. Here in this image, the train is detected.The Figure 21, shows the output window of DC motor control. </a:t>
            </a:r>
          </a:p>
        </p:txBody>
      </p:sp>
      <p:pic>
        <p:nvPicPr>
          <p:cNvPr id="19" name="Picture 19" descr="C:\Users\w10\Desktop\Screenshot_20200811-194312_Gallery.jp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591820" y="1605915"/>
            <a:ext cx="5669915" cy="417449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 name="Picture 3"/>
          <p:cNvPicPr>
            <a:picLocks noGrp="1" noChangeAspect="1"/>
          </p:cNvPicPr>
          <p:nvPr>
            <p:ph sz="half" idx="1"/>
          </p:nvPr>
        </p:nvPicPr>
        <p:blipFill>
          <a:blip r:embed="rId2"/>
          <a:stretch>
            <a:fillRect/>
          </a:stretch>
        </p:blipFill>
        <p:spPr>
          <a:xfrm>
            <a:off x="1849120" y="1575435"/>
            <a:ext cx="4340860" cy="4313555"/>
          </a:xfrm>
          <a:prstGeom prst="rect">
            <a:avLst/>
          </a:prstGeom>
          <a:noFill/>
          <a:ln>
            <a:noFill/>
          </a:ln>
        </p:spPr>
      </p:pic>
      <p:pic>
        <p:nvPicPr>
          <p:cNvPr id="87" name="Picture 4"/>
          <p:cNvPicPr>
            <a:picLocks noGrp="1" noChangeAspect="1"/>
          </p:cNvPicPr>
          <p:nvPr>
            <p:ph sz="half" idx="2"/>
          </p:nvPr>
        </p:nvPicPr>
        <p:blipFill>
          <a:blip r:embed="rId3"/>
          <a:stretch>
            <a:fillRect/>
          </a:stretch>
        </p:blipFill>
        <p:spPr>
          <a:xfrm>
            <a:off x="6904990" y="1575435"/>
            <a:ext cx="4370705" cy="4313555"/>
          </a:xfrm>
          <a:prstGeom prst="rect">
            <a:avLst/>
          </a:prstGeom>
          <a:noFill/>
          <a:ln>
            <a:noFill/>
          </a:ln>
        </p:spPr>
      </p:pic>
      <p:sp>
        <p:nvSpPr>
          <p:cNvPr id="100" name="Text Box 99"/>
          <p:cNvSpPr txBox="1"/>
          <p:nvPr/>
        </p:nvSpPr>
        <p:spPr>
          <a:xfrm>
            <a:off x="1621790" y="560705"/>
            <a:ext cx="9929495" cy="1014730"/>
          </a:xfrm>
          <a:prstGeom prst="rect">
            <a:avLst/>
          </a:prstGeom>
          <a:noFill/>
          <a:ln w="9525">
            <a:noFill/>
          </a:ln>
        </p:spPr>
        <p:txBody>
          <a:bodyPr wrap="square">
            <a:spAutoFit/>
          </a:bodyPr>
          <a:lstStyle/>
          <a:p>
            <a:pPr indent="0" algn="just"/>
            <a:r>
              <a:rPr lang="en-US" sz="2000" b="0">
                <a:solidFill>
                  <a:srgbClr val="002060"/>
                </a:solidFill>
                <a:latin typeface="Times New Roman" panose="02020603050405020304" pitchFamily="18" charset="0"/>
              </a:rPr>
              <a:t>The Figure 22, shows the model accuracy for each epoch. The Figure 23, shows the model loss for each epoch.140 epochs took 3 minute 15 seconds, resulting the accuracy of 91.82% and loss of 0.027.</a:t>
            </a:r>
          </a:p>
        </p:txBody>
      </p:sp>
      <p:sp>
        <p:nvSpPr>
          <p:cNvPr id="6" name="Text Box 5"/>
          <p:cNvSpPr txBox="1"/>
          <p:nvPr/>
        </p:nvSpPr>
        <p:spPr>
          <a:xfrm>
            <a:off x="1849120" y="5888990"/>
            <a:ext cx="4688840" cy="398780"/>
          </a:xfrm>
          <a:prstGeom prst="rect">
            <a:avLst/>
          </a:prstGeom>
          <a:noFill/>
          <a:ln w="9525">
            <a:noFill/>
          </a:ln>
        </p:spPr>
        <p:txBody>
          <a:bodyPr wrap="square">
            <a:spAutoFit/>
          </a:bodyPr>
          <a:lstStyle/>
          <a:p>
            <a:pPr indent="0" algn="ctr"/>
            <a:r>
              <a:rPr lang="en-US" sz="2000">
                <a:solidFill>
                  <a:srgbClr val="000000"/>
                </a:solidFill>
                <a:latin typeface="Times New Roman" panose="02020603050405020304" pitchFamily="18" charset="0"/>
              </a:rPr>
              <a:t>Figure 22: Plot of Model accuracy</a:t>
            </a:r>
          </a:p>
        </p:txBody>
      </p:sp>
      <p:sp>
        <p:nvSpPr>
          <p:cNvPr id="7" name="Text Box 6"/>
          <p:cNvSpPr txBox="1"/>
          <p:nvPr/>
        </p:nvSpPr>
        <p:spPr>
          <a:xfrm>
            <a:off x="7395210" y="5888990"/>
            <a:ext cx="3975100" cy="398780"/>
          </a:xfrm>
          <a:prstGeom prst="rect">
            <a:avLst/>
          </a:prstGeom>
          <a:noFill/>
          <a:ln w="9525">
            <a:noFill/>
          </a:ln>
        </p:spPr>
        <p:txBody>
          <a:bodyPr wrap="square">
            <a:spAutoFit/>
          </a:bodyPr>
          <a:lstStyle/>
          <a:p>
            <a:pPr indent="0" algn="ctr"/>
            <a:r>
              <a:rPr lang="en-US" sz="2000">
                <a:solidFill>
                  <a:srgbClr val="000000"/>
                </a:solidFill>
                <a:latin typeface="Times New Roman" panose="02020603050405020304" pitchFamily="18" charset="0"/>
              </a:rPr>
              <a:t>Figure 23: Plot of Model loss</a:t>
            </a:r>
            <a:endParaRPr lang="en-US" sz="2000"/>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8" name="Picture 5" descr="IMG_256"/>
          <p:cNvPicPr>
            <a:picLocks noGrp="1" noChangeAspect="1"/>
          </p:cNvPicPr>
          <p:nvPr>
            <p:ph idx="1"/>
          </p:nvPr>
        </p:nvPicPr>
        <p:blipFill>
          <a:blip r:embed="rId2"/>
          <a:stretch>
            <a:fillRect/>
          </a:stretch>
        </p:blipFill>
        <p:spPr>
          <a:xfrm>
            <a:off x="3451225" y="2133600"/>
            <a:ext cx="5483860" cy="3928110"/>
          </a:xfrm>
          <a:prstGeom prst="rect">
            <a:avLst/>
          </a:prstGeom>
          <a:noFill/>
          <a:ln w="9525">
            <a:noFill/>
          </a:ln>
        </p:spPr>
      </p:pic>
      <p:sp>
        <p:nvSpPr>
          <p:cNvPr id="100" name="Text Box 99"/>
          <p:cNvSpPr txBox="1"/>
          <p:nvPr/>
        </p:nvSpPr>
        <p:spPr>
          <a:xfrm>
            <a:off x="1758315" y="611505"/>
            <a:ext cx="10139680" cy="1322070"/>
          </a:xfrm>
          <a:prstGeom prst="rect">
            <a:avLst/>
          </a:prstGeom>
          <a:noFill/>
          <a:ln w="9525">
            <a:noFill/>
          </a:ln>
        </p:spPr>
        <p:txBody>
          <a:bodyPr wrap="square">
            <a:spAutoFit/>
          </a:bodyPr>
          <a:lstStyle/>
          <a:p>
            <a:pPr marL="6350" indent="-6350" algn="just"/>
            <a:r>
              <a:rPr lang="en-US" sz="2000" b="0">
                <a:solidFill>
                  <a:srgbClr val="002060"/>
                </a:solidFill>
                <a:latin typeface="Times New Roman" panose="02020603050405020304" pitchFamily="18" charset="0"/>
                <a:cs typeface="ff7" charset="0"/>
              </a:rPr>
              <a:t> CNN is primarily used to obtain high-level features from raw images and the softmax is often used to classify and evaluate the accuracy. The graph shown in Figure 24, suggests that the features extracted using CNN are more discriminative than those extracted using LBPH and Haar-WT. </a:t>
            </a:r>
          </a:p>
        </p:txBody>
      </p:sp>
      <p:sp>
        <p:nvSpPr>
          <p:cNvPr id="6" name="Text Box 5"/>
          <p:cNvSpPr txBox="1"/>
          <p:nvPr/>
        </p:nvSpPr>
        <p:spPr>
          <a:xfrm>
            <a:off x="3855085" y="6176645"/>
            <a:ext cx="5080000" cy="706755"/>
          </a:xfrm>
          <a:prstGeom prst="rect">
            <a:avLst/>
          </a:prstGeom>
          <a:noFill/>
          <a:ln w="9525">
            <a:noFill/>
          </a:ln>
        </p:spPr>
        <p:txBody>
          <a:bodyPr>
            <a:spAutoFit/>
          </a:bodyPr>
          <a:lstStyle/>
          <a:p>
            <a:pPr marL="6350" indent="-6350" algn="ctr"/>
            <a:r>
              <a:rPr lang="en-US" sz="2000">
                <a:solidFill>
                  <a:srgbClr val="000000"/>
                </a:solidFill>
                <a:latin typeface="Times New Roman" panose="02020603050405020304" pitchFamily="18" charset="0"/>
              </a:rPr>
              <a:t>Figure 24: Plot of accuracy comparison among different algorithms.</a:t>
            </a:r>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VID-20200622-WA0026">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822960" y="1293224"/>
            <a:ext cx="10593977" cy="4911634"/>
          </a:xfrm>
          <a:prstGeom prst="rect">
            <a:avLst/>
          </a:prstGeom>
        </p:spPr>
      </p:pic>
      <p:pic>
        <p:nvPicPr>
          <p:cNvPr id="3" name="Picture 2"/>
          <p:cNvPicPr>
            <a:picLocks noChangeAspect="1"/>
          </p:cNvPicPr>
          <p:nvPr/>
        </p:nvPicPr>
        <p:blipFill>
          <a:blip r:embed="rId5"/>
          <a:stretch>
            <a:fillRect/>
          </a:stretch>
        </p:blipFill>
        <p:spPr>
          <a:xfrm>
            <a:off x="116556" y="283875"/>
            <a:ext cx="3206774" cy="542591"/>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663064" y="657889"/>
            <a:ext cx="10192406" cy="646331"/>
          </a:xfrm>
          <a:prstGeom prst="rect">
            <a:avLst/>
          </a:prstGeom>
        </p:spPr>
        <p:txBody>
          <a:bodyPr wrap="none">
            <a:spAutoFit/>
          </a:bodyPr>
          <a:lstStyle/>
          <a:p>
            <a:r>
              <a:rPr lang="en-US" sz="3600" b="1" dirty="0">
                <a:latin typeface="Times New Roman" panose="02020603050405020304" pitchFamily="18" charset="0"/>
                <a:cs typeface="Times New Roman" panose="02020603050405020304" pitchFamily="18" charset="0"/>
              </a:rPr>
              <a:t>SOCIETY  AND </a:t>
            </a:r>
            <a:r>
              <a:rPr lang="en-US" sz="3600" b="1" dirty="0" smtClean="0">
                <a:latin typeface="Times New Roman" panose="02020603050405020304" pitchFamily="18" charset="0"/>
                <a:cs typeface="Times New Roman" panose="02020603050405020304" pitchFamily="18" charset="0"/>
              </a:rPr>
              <a:t>ENVIRONMENT </a:t>
            </a:r>
            <a:r>
              <a:rPr lang="en-US" sz="3600" b="1" dirty="0">
                <a:latin typeface="Times New Roman" panose="02020603050405020304" pitchFamily="18" charset="0"/>
                <a:cs typeface="Times New Roman" panose="02020603050405020304" pitchFamily="18" charset="0"/>
              </a:rPr>
              <a:t>RELEVANCE </a:t>
            </a:r>
          </a:p>
        </p:txBody>
      </p:sp>
      <p:sp>
        <p:nvSpPr>
          <p:cNvPr id="3" name="Rectangle 2"/>
          <p:cNvSpPr/>
          <p:nvPr/>
        </p:nvSpPr>
        <p:spPr>
          <a:xfrm>
            <a:off x="1045028" y="1697228"/>
            <a:ext cx="9901646" cy="4708981"/>
          </a:xfrm>
          <a:prstGeom prst="rect">
            <a:avLst/>
          </a:prstGeom>
        </p:spPr>
        <p:txBody>
          <a:bodyPr wrap="square">
            <a:spAutoFit/>
          </a:bodyPr>
          <a:lstStyle/>
          <a:p>
            <a:pPr marL="342900" indent="-342900" algn="just">
              <a:lnSpc>
                <a:spcPct val="150000"/>
              </a:lnSpc>
              <a:buFont typeface="Wingdings" panose="05000000000000000000" pitchFamily="2" charset="2"/>
              <a:buChar char="q"/>
            </a:pPr>
            <a:r>
              <a:rPr lang="en-US" sz="2000" dirty="0">
                <a:solidFill>
                  <a:srgbClr val="002060"/>
                </a:solidFill>
                <a:latin typeface="Times New Roman" panose="02020603050405020304" pitchFamily="18" charset="0"/>
                <a:cs typeface="Times New Roman" panose="02020603050405020304" pitchFamily="18" charset="0"/>
              </a:rPr>
              <a:t>Due to rapid increase in accidents happening at railways, there is a requirement for enhanced safety and security system.</a:t>
            </a:r>
          </a:p>
          <a:p>
            <a:pPr marL="342900" indent="-342900" algn="just">
              <a:lnSpc>
                <a:spcPct val="150000"/>
              </a:lnSpc>
              <a:buFont typeface="Wingdings" panose="05000000000000000000" pitchFamily="2" charset="2"/>
              <a:buChar char="q"/>
            </a:pPr>
            <a:r>
              <a:rPr lang="en-US" sz="2000" dirty="0">
                <a:solidFill>
                  <a:srgbClr val="002060"/>
                </a:solidFill>
                <a:latin typeface="Times New Roman" panose="02020603050405020304" pitchFamily="18" charset="0"/>
                <a:cs typeface="Times New Roman" panose="02020603050405020304" pitchFamily="18" charset="0"/>
              </a:rPr>
              <a:t>The system proposed here results in </a:t>
            </a:r>
            <a:r>
              <a:rPr lang="en-US" sz="2000" dirty="0" smtClean="0">
                <a:solidFill>
                  <a:srgbClr val="002060"/>
                </a:solidFill>
                <a:latin typeface="Times New Roman" panose="02020603050405020304" pitchFamily="18" charset="0"/>
                <a:cs typeface="Times New Roman" panose="02020603050405020304" pitchFamily="18" charset="0"/>
              </a:rPr>
              <a:t>infrastructural </a:t>
            </a:r>
            <a:r>
              <a:rPr lang="en-US" sz="2000" dirty="0">
                <a:solidFill>
                  <a:srgbClr val="002060"/>
                </a:solidFill>
                <a:latin typeface="Times New Roman" panose="02020603050405020304" pitchFamily="18" charset="0"/>
                <a:cs typeface="Times New Roman" panose="02020603050405020304" pitchFamily="18" charset="0"/>
              </a:rPr>
              <a:t>development at railways. Its cost effective and also more efficient.</a:t>
            </a:r>
          </a:p>
          <a:p>
            <a:pPr marL="342900" indent="-342900" algn="just">
              <a:lnSpc>
                <a:spcPct val="150000"/>
              </a:lnSpc>
              <a:buFont typeface="Wingdings" panose="05000000000000000000" pitchFamily="2" charset="2"/>
              <a:buChar char="q"/>
            </a:pPr>
            <a:r>
              <a:rPr lang="en-US" sz="2000" dirty="0">
                <a:solidFill>
                  <a:srgbClr val="002060"/>
                </a:solidFill>
                <a:latin typeface="Times New Roman" panose="02020603050405020304" pitchFamily="18" charset="0"/>
                <a:cs typeface="Times New Roman" panose="02020603050405020304" pitchFamily="18" charset="0"/>
              </a:rPr>
              <a:t>This proposed </a:t>
            </a:r>
            <a:r>
              <a:rPr lang="en-US" sz="2000" dirty="0" smtClean="0">
                <a:solidFill>
                  <a:srgbClr val="002060"/>
                </a:solidFill>
                <a:latin typeface="Times New Roman" panose="02020603050405020304" pitchFamily="18" charset="0"/>
                <a:cs typeface="Times New Roman" panose="02020603050405020304" pitchFamily="18" charset="0"/>
              </a:rPr>
              <a:t>system is not only </a:t>
            </a:r>
            <a:r>
              <a:rPr lang="en-US" sz="2000" dirty="0">
                <a:solidFill>
                  <a:srgbClr val="002060"/>
                </a:solidFill>
                <a:latin typeface="Times New Roman" panose="02020603050405020304" pitchFamily="18" charset="0"/>
                <a:cs typeface="Times New Roman" panose="02020603050405020304" pitchFamily="18" charset="0"/>
              </a:rPr>
              <a:t>limited </a:t>
            </a:r>
            <a:r>
              <a:rPr lang="en-US" sz="2000" dirty="0" smtClean="0">
                <a:solidFill>
                  <a:srgbClr val="002060"/>
                </a:solidFill>
                <a:latin typeface="Times New Roman" panose="02020603050405020304" pitchFamily="18" charset="0"/>
                <a:cs typeface="Times New Roman" panose="02020603050405020304" pitchFamily="18" charset="0"/>
              </a:rPr>
              <a:t>to the </a:t>
            </a:r>
            <a:r>
              <a:rPr lang="en-US" sz="2000" dirty="0">
                <a:solidFill>
                  <a:srgbClr val="002060"/>
                </a:solidFill>
                <a:latin typeface="Times New Roman" panose="02020603050405020304" pitchFamily="18" charset="0"/>
                <a:cs typeface="Times New Roman" panose="02020603050405020304" pitchFamily="18" charset="0"/>
              </a:rPr>
              <a:t>infrastructural development at railways, but also results in </a:t>
            </a:r>
            <a:r>
              <a:rPr lang="en-US" sz="2000" dirty="0" smtClean="0">
                <a:solidFill>
                  <a:srgbClr val="002060"/>
                </a:solidFill>
                <a:latin typeface="Times New Roman" panose="02020603050405020304" pitchFamily="18" charset="0"/>
                <a:cs typeface="Times New Roman" panose="02020603050405020304" pitchFamily="18" charset="0"/>
              </a:rPr>
              <a:t>secured virtual </a:t>
            </a:r>
            <a:r>
              <a:rPr lang="en-US" sz="2000" dirty="0">
                <a:solidFill>
                  <a:srgbClr val="002060"/>
                </a:solidFill>
                <a:latin typeface="Times New Roman" panose="02020603050405020304" pitchFamily="18" charset="0"/>
                <a:cs typeface="Times New Roman" panose="02020603050405020304" pitchFamily="18" charset="0"/>
              </a:rPr>
              <a:t>platform for physically challenged people.                </a:t>
            </a:r>
          </a:p>
          <a:p>
            <a:pPr marL="342900" indent="-342900" algn="just">
              <a:lnSpc>
                <a:spcPct val="150000"/>
              </a:lnSpc>
              <a:buFont typeface="Wingdings" panose="05000000000000000000" pitchFamily="2" charset="2"/>
              <a:buChar char="q"/>
            </a:pPr>
            <a:r>
              <a:rPr lang="en-US" sz="2000" dirty="0">
                <a:solidFill>
                  <a:srgbClr val="002060"/>
                </a:solidFill>
                <a:latin typeface="Times New Roman" panose="02020603050405020304" pitchFamily="18" charset="0"/>
                <a:cs typeface="Times New Roman" panose="02020603050405020304" pitchFamily="18" charset="0"/>
              </a:rPr>
              <a:t>As the proposed system is built by using some of the machine learning paradigms this enhances the system performance and gives fast response.</a:t>
            </a:r>
          </a:p>
          <a:p>
            <a:pPr marL="342900" indent="-342900" algn="just">
              <a:lnSpc>
                <a:spcPct val="150000"/>
              </a:lnSpc>
              <a:buFont typeface="Wingdings" panose="05000000000000000000" pitchFamily="2" charset="2"/>
              <a:buChar char="q"/>
            </a:pPr>
            <a:r>
              <a:rPr lang="en-US" sz="2000" dirty="0" smtClean="0">
                <a:solidFill>
                  <a:srgbClr val="002060"/>
                </a:solidFill>
                <a:latin typeface="Times New Roman" panose="02020603050405020304" pitchFamily="18" charset="0"/>
                <a:cs typeface="Times New Roman" panose="02020603050405020304" pitchFamily="18" charset="0"/>
              </a:rPr>
              <a:t>This system provides a better platform for old aged people and reduces the accidents taking place while crossing the platforms.</a:t>
            </a:r>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Group 37"/>
          <p:cNvGrpSpPr/>
          <p:nvPr/>
        </p:nvGrpSpPr>
        <p:grpSpPr>
          <a:xfrm>
            <a:off x="563730" y="384772"/>
            <a:ext cx="10938222" cy="5954637"/>
            <a:chOff x="214980" y="-17744"/>
            <a:chExt cx="11067726" cy="6301949"/>
          </a:xfrm>
        </p:grpSpPr>
        <p:grpSp>
          <p:nvGrpSpPr>
            <p:cNvPr id="26" name="Group 25"/>
            <p:cNvGrpSpPr/>
            <p:nvPr/>
          </p:nvGrpSpPr>
          <p:grpSpPr>
            <a:xfrm rot="805033">
              <a:off x="214980" y="1901276"/>
              <a:ext cx="11067726" cy="3363387"/>
              <a:chOff x="783710" y="708795"/>
              <a:chExt cx="9120406" cy="4714638"/>
            </a:xfrm>
          </p:grpSpPr>
          <p:grpSp>
            <p:nvGrpSpPr>
              <p:cNvPr id="20" name="Group 19"/>
              <p:cNvGrpSpPr/>
              <p:nvPr/>
            </p:nvGrpSpPr>
            <p:grpSpPr>
              <a:xfrm>
                <a:off x="783710" y="786161"/>
                <a:ext cx="9058667" cy="4637272"/>
                <a:chOff x="749509" y="1064302"/>
                <a:chExt cx="9058667" cy="4637272"/>
              </a:xfrm>
              <a:solidFill>
                <a:schemeClr val="tx1"/>
              </a:solidFill>
              <a:effectLst/>
            </p:grpSpPr>
            <p:sp>
              <p:nvSpPr>
                <p:cNvPr id="18" name="Freeform 17"/>
                <p:cNvSpPr/>
                <p:nvPr/>
              </p:nvSpPr>
              <p:spPr>
                <a:xfrm>
                  <a:off x="749509" y="1064302"/>
                  <a:ext cx="3237876" cy="2683239"/>
                </a:xfrm>
                <a:custGeom>
                  <a:avLst/>
                  <a:gdLst>
                    <a:gd name="connsiteX0" fmla="*/ 0 w 1885642"/>
                    <a:gd name="connsiteY0" fmla="*/ 1863325 h 3617174"/>
                    <a:gd name="connsiteX1" fmla="*/ 1858780 w 1885642"/>
                    <a:gd name="connsiteY1" fmla="*/ 49515 h 3617174"/>
                    <a:gd name="connsiteX2" fmla="*/ 929390 w 1885642"/>
                    <a:gd name="connsiteY2" fmla="*/ 3617174 h 3617174"/>
                  </a:gdLst>
                  <a:ahLst/>
                  <a:cxnLst>
                    <a:cxn ang="0">
                      <a:pos x="connsiteX0" y="connsiteY0"/>
                    </a:cxn>
                    <a:cxn ang="0">
                      <a:pos x="connsiteX1" y="connsiteY1"/>
                    </a:cxn>
                    <a:cxn ang="0">
                      <a:pos x="connsiteX2" y="connsiteY2"/>
                    </a:cxn>
                  </a:cxnLst>
                  <a:rect l="l" t="t" r="r" b="b"/>
                  <a:pathLst>
                    <a:path w="1885642" h="3617174">
                      <a:moveTo>
                        <a:pt x="0" y="1863325"/>
                      </a:moveTo>
                      <a:cubicBezTo>
                        <a:pt x="851941" y="810266"/>
                        <a:pt x="1703882" y="-242793"/>
                        <a:pt x="1858780" y="49515"/>
                      </a:cubicBezTo>
                      <a:cubicBezTo>
                        <a:pt x="2013678" y="341823"/>
                        <a:pt x="1471534" y="1979498"/>
                        <a:pt x="929390" y="3617174"/>
                      </a:cubicBezTo>
                    </a:path>
                  </a:pathLst>
                </a:custGeom>
                <a:grpFill/>
                <a:ln w="1270000" cap="flat" cmpd="sng" algn="ctr">
                  <a:solidFill>
                    <a:schemeClr val="tx1"/>
                  </a:solidFill>
                  <a:prstDash val="solid"/>
                  <a:round/>
                  <a:headEnd type="none" w="med" len="med"/>
                  <a:tailEnd type="none" w="med" len="med"/>
                </a:ln>
                <a:scene3d>
                  <a:camera prst="orthographicFront"/>
                  <a:lightRig rig="threePt" dir="t"/>
                </a:scene3d>
                <a:sp3d>
                  <a:bevelT prst="relaxedInset"/>
                </a:sp3d>
              </p:spPr>
              <p:style>
                <a:lnRef idx="0">
                  <a:scrgbClr r="0" g="0" b="0"/>
                </a:lnRef>
                <a:fillRef idx="0">
                  <a:scrgbClr r="0" g="0" b="0"/>
                </a:fillRef>
                <a:effectRef idx="0">
                  <a:scrgbClr r="0" g="0" b="0"/>
                </a:effectRef>
                <a:fontRef idx="minor">
                  <a:schemeClr val="tx1"/>
                </a:fontRef>
              </p:style>
              <p:txBody>
                <a:bodyPr rtlCol="0" anchor="ctr"/>
                <a:lstStyle/>
                <a:p>
                  <a:pPr algn="ctr"/>
                  <a:endParaRPr lang="en-US" dirty="0"/>
                </a:p>
              </p:txBody>
            </p:sp>
            <p:sp>
              <p:nvSpPr>
                <p:cNvPr id="19" name="Freeform 18"/>
                <p:cNvSpPr/>
                <p:nvPr/>
              </p:nvSpPr>
              <p:spPr>
                <a:xfrm>
                  <a:off x="1904021" y="2473392"/>
                  <a:ext cx="7904155" cy="3228182"/>
                </a:xfrm>
                <a:custGeom>
                  <a:avLst/>
                  <a:gdLst>
                    <a:gd name="connsiteX0" fmla="*/ 434445 w 7904155"/>
                    <a:gd name="connsiteY0" fmla="*/ 1259159 h 3228182"/>
                    <a:gd name="connsiteX1" fmla="*/ 389474 w 7904155"/>
                    <a:gd name="connsiteY1" fmla="*/ 1978687 h 3228182"/>
                    <a:gd name="connsiteX2" fmla="*/ 4586720 w 7904155"/>
                    <a:gd name="connsiteY2" fmla="*/ 14975 h 3228182"/>
                    <a:gd name="connsiteX3" fmla="*/ 3072713 w 7904155"/>
                    <a:gd name="connsiteY3" fmla="*/ 3207880 h 3228182"/>
                    <a:gd name="connsiteX4" fmla="*/ 7659704 w 7904155"/>
                    <a:gd name="connsiteY4" fmla="*/ 1454031 h 3228182"/>
                    <a:gd name="connsiteX5" fmla="*/ 7269959 w 7904155"/>
                    <a:gd name="connsiteY5" fmla="*/ 3027998 h 3228182"/>
                    <a:gd name="connsiteX6" fmla="*/ 7224989 w 7904155"/>
                    <a:gd name="connsiteY6" fmla="*/ 3147919 h 3228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904155" h="3228182">
                      <a:moveTo>
                        <a:pt x="434445" y="1259159"/>
                      </a:moveTo>
                      <a:cubicBezTo>
                        <a:pt x="65936" y="1722605"/>
                        <a:pt x="-302572" y="2186051"/>
                        <a:pt x="389474" y="1978687"/>
                      </a:cubicBezTo>
                      <a:cubicBezTo>
                        <a:pt x="1081520" y="1771323"/>
                        <a:pt x="4139514" y="-189891"/>
                        <a:pt x="4586720" y="14975"/>
                      </a:cubicBezTo>
                      <a:cubicBezTo>
                        <a:pt x="5033927" y="219840"/>
                        <a:pt x="2560549" y="2968037"/>
                        <a:pt x="3072713" y="3207880"/>
                      </a:cubicBezTo>
                      <a:cubicBezTo>
                        <a:pt x="3584877" y="3447723"/>
                        <a:pt x="6960163" y="1484011"/>
                        <a:pt x="7659704" y="1454031"/>
                      </a:cubicBezTo>
                      <a:cubicBezTo>
                        <a:pt x="8359245" y="1424051"/>
                        <a:pt x="7342411" y="2745683"/>
                        <a:pt x="7269959" y="3027998"/>
                      </a:cubicBezTo>
                      <a:cubicBezTo>
                        <a:pt x="7197507" y="3310313"/>
                        <a:pt x="7211248" y="3229116"/>
                        <a:pt x="7224989" y="3147919"/>
                      </a:cubicBezTo>
                    </a:path>
                  </a:pathLst>
                </a:custGeom>
                <a:grpFill/>
                <a:ln w="1270000" cap="flat" cmpd="sng" algn="ctr">
                  <a:solidFill>
                    <a:schemeClr val="tx1"/>
                  </a:solidFill>
                  <a:prstDash val="solid"/>
                  <a:round/>
                  <a:headEnd type="none" w="med" len="med"/>
                  <a:tailEnd type="none" w="med" len="med"/>
                </a:ln>
                <a:scene3d>
                  <a:camera prst="orthographicFront"/>
                  <a:lightRig rig="threePt" dir="t"/>
                </a:scene3d>
                <a:sp3d>
                  <a:bevelT prst="relaxedInset"/>
                </a:sp3d>
              </p:spPr>
              <p:style>
                <a:lnRef idx="0">
                  <a:scrgbClr r="0" g="0" b="0"/>
                </a:lnRef>
                <a:fillRef idx="0">
                  <a:scrgbClr r="0" g="0" b="0"/>
                </a:fillRef>
                <a:effectRef idx="0">
                  <a:scrgbClr r="0" g="0" b="0"/>
                </a:effectRef>
                <a:fontRef idx="minor">
                  <a:schemeClr val="tx1"/>
                </a:fontRef>
              </p:style>
              <p:txBody>
                <a:bodyPr rtlCol="0" anchor="ctr"/>
                <a:lstStyle/>
                <a:p>
                  <a:pPr algn="ctr"/>
                  <a:endParaRPr lang="en-US" dirty="0">
                    <a:ln w="0"/>
                    <a:effectLst>
                      <a:outerShdw blurRad="38100" dist="19050" dir="2700000" algn="tl" rotWithShape="0">
                        <a:schemeClr val="dk1">
                          <a:alpha val="40000"/>
                        </a:schemeClr>
                      </a:outerShdw>
                    </a:effectLst>
                  </a:endParaRPr>
                </a:p>
              </p:txBody>
            </p:sp>
          </p:grpSp>
          <p:pic>
            <p:nvPicPr>
              <p:cNvPr id="25" name="Picture 24"/>
              <p:cNvPicPr>
                <a:picLocks noChangeAspect="1"/>
              </p:cNvPicPr>
              <p:nvPr/>
            </p:nvPicPr>
            <p:blipFill>
              <a:blip r:embed="rId2">
                <a:lum bright="70000" contrast="-70000"/>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783710" y="708795"/>
                <a:ext cx="9120406" cy="4712616"/>
              </a:xfrm>
              <a:prstGeom prst="rect">
                <a:avLst/>
              </a:prstGeom>
            </p:spPr>
          </p:pic>
        </p:grpSp>
        <p:grpSp>
          <p:nvGrpSpPr>
            <p:cNvPr id="27" name="Group 26"/>
            <p:cNvGrpSpPr/>
            <p:nvPr/>
          </p:nvGrpSpPr>
          <p:grpSpPr>
            <a:xfrm>
              <a:off x="3201617" y="-17744"/>
              <a:ext cx="855467" cy="1501959"/>
              <a:chOff x="319249" y="4739031"/>
              <a:chExt cx="855467" cy="1501959"/>
            </a:xfrm>
          </p:grpSpPr>
          <p:pic>
            <p:nvPicPr>
              <p:cNvPr id="28" name="Picture 27"/>
              <p:cNvPicPr>
                <a:picLocks noChangeAspect="1"/>
              </p:cNvPicPr>
              <p:nvPr/>
            </p:nvPicPr>
            <p:blipFill>
              <a:blip r:embed="rId4"/>
              <a:stretch>
                <a:fillRect/>
              </a:stretch>
            </p:blipFill>
            <p:spPr>
              <a:xfrm>
                <a:off x="363878" y="4739031"/>
                <a:ext cx="810838" cy="621846"/>
              </a:xfrm>
              <a:prstGeom prst="rect">
                <a:avLst/>
              </a:prstGeom>
            </p:spPr>
          </p:pic>
          <p:pic>
            <p:nvPicPr>
              <p:cNvPr id="29" name="Picture 28"/>
              <p:cNvPicPr>
                <a:picLocks noChangeAspect="1"/>
              </p:cNvPicPr>
              <p:nvPr/>
            </p:nvPicPr>
            <p:blipFill>
              <a:blip r:embed="rId5"/>
              <a:stretch>
                <a:fillRect/>
              </a:stretch>
            </p:blipFill>
            <p:spPr>
              <a:xfrm>
                <a:off x="319249" y="4759040"/>
                <a:ext cx="59042" cy="1481950"/>
              </a:xfrm>
              <a:prstGeom prst="rect">
                <a:avLst/>
              </a:prstGeom>
            </p:spPr>
          </p:pic>
        </p:grpSp>
        <p:grpSp>
          <p:nvGrpSpPr>
            <p:cNvPr id="30" name="Group 29"/>
            <p:cNvGrpSpPr/>
            <p:nvPr/>
          </p:nvGrpSpPr>
          <p:grpSpPr>
            <a:xfrm>
              <a:off x="5934397" y="1735370"/>
              <a:ext cx="871802" cy="1524263"/>
              <a:chOff x="317327" y="4801587"/>
              <a:chExt cx="871802" cy="1524263"/>
            </a:xfrm>
          </p:grpSpPr>
          <p:pic>
            <p:nvPicPr>
              <p:cNvPr id="31" name="Picture 30"/>
              <p:cNvPicPr>
                <a:picLocks noChangeAspect="1"/>
              </p:cNvPicPr>
              <p:nvPr/>
            </p:nvPicPr>
            <p:blipFill>
              <a:blip r:embed="rId4"/>
              <a:stretch>
                <a:fillRect/>
              </a:stretch>
            </p:blipFill>
            <p:spPr>
              <a:xfrm>
                <a:off x="378291" y="4801587"/>
                <a:ext cx="810838" cy="621846"/>
              </a:xfrm>
              <a:prstGeom prst="rect">
                <a:avLst/>
              </a:prstGeom>
            </p:spPr>
          </p:pic>
          <p:pic>
            <p:nvPicPr>
              <p:cNvPr id="32" name="Picture 31"/>
              <p:cNvPicPr>
                <a:picLocks noChangeAspect="1"/>
              </p:cNvPicPr>
              <p:nvPr/>
            </p:nvPicPr>
            <p:blipFill>
              <a:blip r:embed="rId5"/>
              <a:stretch>
                <a:fillRect/>
              </a:stretch>
            </p:blipFill>
            <p:spPr>
              <a:xfrm>
                <a:off x="317327" y="4843900"/>
                <a:ext cx="59042" cy="1481950"/>
              </a:xfrm>
              <a:prstGeom prst="rect">
                <a:avLst/>
              </a:prstGeom>
            </p:spPr>
          </p:pic>
        </p:grpSp>
        <p:pic>
          <p:nvPicPr>
            <p:cNvPr id="34" name="Picture 33"/>
            <p:cNvPicPr>
              <a:picLocks noChangeAspect="1"/>
            </p:cNvPicPr>
            <p:nvPr/>
          </p:nvPicPr>
          <p:blipFill>
            <a:blip r:embed="rId6"/>
            <a:stretch>
              <a:fillRect/>
            </a:stretch>
          </p:blipFill>
          <p:spPr>
            <a:xfrm>
              <a:off x="8310190" y="3699802"/>
              <a:ext cx="871804" cy="1524132"/>
            </a:xfrm>
            <a:prstGeom prst="rect">
              <a:avLst/>
            </a:prstGeom>
          </p:spPr>
        </p:pic>
        <p:pic>
          <p:nvPicPr>
            <p:cNvPr id="35" name="Picture 34"/>
            <p:cNvPicPr>
              <a:picLocks noChangeAspect="1"/>
            </p:cNvPicPr>
            <p:nvPr/>
          </p:nvPicPr>
          <p:blipFill>
            <a:blip r:embed="rId7"/>
            <a:stretch>
              <a:fillRect/>
            </a:stretch>
          </p:blipFill>
          <p:spPr>
            <a:xfrm>
              <a:off x="9863223" y="4753976"/>
              <a:ext cx="871804" cy="1530229"/>
            </a:xfrm>
            <a:prstGeom prst="rect">
              <a:avLst/>
            </a:prstGeom>
          </p:spPr>
        </p:pic>
      </p:grpSp>
      <p:sp>
        <p:nvSpPr>
          <p:cNvPr id="36" name="TextBox 35"/>
          <p:cNvSpPr txBox="1"/>
          <p:nvPr/>
        </p:nvSpPr>
        <p:spPr>
          <a:xfrm>
            <a:off x="1386595" y="6248358"/>
            <a:ext cx="5786884" cy="523220"/>
          </a:xfrm>
          <a:prstGeom prst="rect">
            <a:avLst/>
          </a:prstGeom>
          <a:noFill/>
        </p:spPr>
        <p:txBody>
          <a:bodyPr wrap="square" rtlCol="0">
            <a:spAutoFit/>
          </a:bodyPr>
          <a:lstStyle/>
          <a:p>
            <a:r>
              <a:rPr lang="en-US" sz="2800" b="1" dirty="0" smtClean="0">
                <a:solidFill>
                  <a:srgbClr val="002060"/>
                </a:solidFill>
                <a:latin typeface="Arial" panose="020B0604020202020204" pitchFamily="34" charset="0"/>
                <a:cs typeface="Arial" panose="020B0604020202020204" pitchFamily="34" charset="0"/>
              </a:rPr>
              <a:t>ROAD MAP OF OUR PROGRESS</a:t>
            </a:r>
            <a:endParaRPr lang="en-US" sz="2800" b="1" dirty="0">
              <a:solidFill>
                <a:srgbClr val="002060"/>
              </a:solidFill>
              <a:latin typeface="Arial" panose="020B0604020202020204" pitchFamily="34" charset="0"/>
              <a:cs typeface="Arial" panose="020B0604020202020204" pitchFamily="34" charset="0"/>
            </a:endParaRPr>
          </a:p>
        </p:txBody>
      </p:sp>
      <p:sp>
        <p:nvSpPr>
          <p:cNvPr id="39" name="TextBox 38"/>
          <p:cNvSpPr txBox="1"/>
          <p:nvPr/>
        </p:nvSpPr>
        <p:spPr>
          <a:xfrm>
            <a:off x="9380028" y="6345850"/>
            <a:ext cx="1596466" cy="461665"/>
          </a:xfrm>
          <a:prstGeom prst="rect">
            <a:avLst/>
          </a:prstGeom>
          <a:noFill/>
        </p:spPr>
        <p:txBody>
          <a:bodyPr wrap="square" rtlCol="0">
            <a:spAutoFit/>
          </a:bodyPr>
          <a:lstStyle/>
          <a:p>
            <a:r>
              <a:rPr lang="en-US" sz="2400" b="1" dirty="0" smtClean="0">
                <a:solidFill>
                  <a:schemeClr val="bg1"/>
                </a:solidFill>
                <a:latin typeface="Arial" panose="020B0604020202020204" pitchFamily="34" charset="0"/>
                <a:cs typeface="Arial" panose="020B0604020202020204" pitchFamily="34" charset="0"/>
              </a:rPr>
              <a:t>START</a:t>
            </a:r>
            <a:endParaRPr lang="en-US" sz="2400" b="1" dirty="0">
              <a:solidFill>
                <a:schemeClr val="bg1"/>
              </a:solidFill>
              <a:latin typeface="Arial" panose="020B0604020202020204" pitchFamily="34" charset="0"/>
              <a:cs typeface="Arial" panose="020B0604020202020204" pitchFamily="34" charset="0"/>
            </a:endParaRPr>
          </a:p>
        </p:txBody>
      </p:sp>
      <p:sp>
        <p:nvSpPr>
          <p:cNvPr id="41" name="Rectangle 40"/>
          <p:cNvSpPr/>
          <p:nvPr/>
        </p:nvSpPr>
        <p:spPr>
          <a:xfrm>
            <a:off x="855523" y="2041378"/>
            <a:ext cx="835485" cy="461665"/>
          </a:xfrm>
          <a:prstGeom prst="rect">
            <a:avLst/>
          </a:prstGeom>
        </p:spPr>
        <p:txBody>
          <a:bodyPr wrap="none">
            <a:spAutoFit/>
          </a:bodyPr>
          <a:lstStyle/>
          <a:p>
            <a:r>
              <a:rPr lang="en-US" sz="2400" b="1" dirty="0" smtClean="0">
                <a:solidFill>
                  <a:schemeClr val="bg1"/>
                </a:solidFill>
                <a:latin typeface="Arial" panose="020B0604020202020204" pitchFamily="34" charset="0"/>
                <a:cs typeface="Arial" panose="020B0604020202020204" pitchFamily="34" charset="0"/>
              </a:rPr>
              <a:t>END</a:t>
            </a:r>
            <a:endParaRPr lang="en-US" sz="2400" b="1" dirty="0">
              <a:solidFill>
                <a:schemeClr val="bg1"/>
              </a:solidFill>
              <a:latin typeface="Arial" panose="020B0604020202020204" pitchFamily="34" charset="0"/>
              <a:cs typeface="Arial" panose="020B0604020202020204" pitchFamily="34" charset="0"/>
            </a:endParaRPr>
          </a:p>
        </p:txBody>
      </p:sp>
      <p:sp>
        <p:nvSpPr>
          <p:cNvPr id="42" name="TextBox 41"/>
          <p:cNvSpPr txBox="1"/>
          <p:nvPr/>
        </p:nvSpPr>
        <p:spPr>
          <a:xfrm>
            <a:off x="8198649" y="2972929"/>
            <a:ext cx="4122295" cy="830997"/>
          </a:xfrm>
          <a:prstGeom prst="rect">
            <a:avLst/>
          </a:prstGeom>
          <a:noFill/>
        </p:spPr>
        <p:txBody>
          <a:bodyPr wrap="square" rtlCol="0">
            <a:spAutoFit/>
          </a:bodyPr>
          <a:lstStyle/>
          <a:p>
            <a:r>
              <a:rPr lang="en-US" sz="2400" dirty="0" smtClean="0">
                <a:solidFill>
                  <a:srgbClr val="002060"/>
                </a:solidFill>
                <a:latin typeface="Arial" panose="020B0604020202020204" pitchFamily="34" charset="0"/>
                <a:cs typeface="Arial" panose="020B0604020202020204" pitchFamily="34" charset="0"/>
              </a:rPr>
              <a:t>LITERATURE REVIEW AND METHODOLOGY</a:t>
            </a:r>
            <a:endParaRPr lang="en-US" sz="2400" dirty="0">
              <a:solidFill>
                <a:srgbClr val="002060"/>
              </a:solidFill>
              <a:latin typeface="Arial" panose="020B0604020202020204" pitchFamily="34" charset="0"/>
              <a:cs typeface="Arial" panose="020B0604020202020204" pitchFamily="34" charset="0"/>
            </a:endParaRPr>
          </a:p>
        </p:txBody>
      </p:sp>
      <p:sp>
        <p:nvSpPr>
          <p:cNvPr id="43" name="TextBox 42"/>
          <p:cNvSpPr txBox="1"/>
          <p:nvPr/>
        </p:nvSpPr>
        <p:spPr>
          <a:xfrm>
            <a:off x="6685781" y="1230174"/>
            <a:ext cx="5388495" cy="830997"/>
          </a:xfrm>
          <a:prstGeom prst="rect">
            <a:avLst/>
          </a:prstGeom>
          <a:noFill/>
        </p:spPr>
        <p:txBody>
          <a:bodyPr wrap="square" rtlCol="0">
            <a:spAutoFit/>
          </a:bodyPr>
          <a:lstStyle/>
          <a:p>
            <a:r>
              <a:rPr lang="en-US" sz="2400" dirty="0" smtClean="0">
                <a:solidFill>
                  <a:srgbClr val="002060"/>
                </a:solidFill>
                <a:latin typeface="Arial" panose="020B0604020202020204" pitchFamily="34" charset="0"/>
                <a:cs typeface="Arial" panose="020B0604020202020204" pitchFamily="34" charset="0"/>
              </a:rPr>
              <a:t>COMPONENTS IDENTIFICATION AND SOFTWARE IMPLEMENTATION</a:t>
            </a:r>
            <a:endParaRPr lang="en-US" sz="2400" dirty="0">
              <a:solidFill>
                <a:srgbClr val="002060"/>
              </a:solidFill>
              <a:latin typeface="Arial" panose="020B0604020202020204" pitchFamily="34" charset="0"/>
              <a:cs typeface="Arial" panose="020B0604020202020204" pitchFamily="34" charset="0"/>
            </a:endParaRPr>
          </a:p>
        </p:txBody>
      </p:sp>
      <p:sp>
        <p:nvSpPr>
          <p:cNvPr id="44" name="TextBox 43"/>
          <p:cNvSpPr txBox="1"/>
          <p:nvPr/>
        </p:nvSpPr>
        <p:spPr>
          <a:xfrm>
            <a:off x="4375835" y="257596"/>
            <a:ext cx="4710198" cy="830997"/>
          </a:xfrm>
          <a:prstGeom prst="rect">
            <a:avLst/>
          </a:prstGeom>
          <a:noFill/>
        </p:spPr>
        <p:txBody>
          <a:bodyPr wrap="square" rtlCol="0">
            <a:spAutoFit/>
          </a:bodyPr>
          <a:lstStyle/>
          <a:p>
            <a:r>
              <a:rPr lang="en-US" sz="2400" dirty="0" smtClean="0">
                <a:solidFill>
                  <a:srgbClr val="002060"/>
                </a:solidFill>
                <a:latin typeface="Arial" panose="020B0604020202020204" pitchFamily="34" charset="0"/>
                <a:cs typeface="Arial" panose="020B0604020202020204" pitchFamily="34" charset="0"/>
              </a:rPr>
              <a:t>HARDWARE IMPLEMENTATION AND DESIGN</a:t>
            </a:r>
            <a:endParaRPr lang="en-US" sz="2400" dirty="0">
              <a:solidFill>
                <a:srgbClr val="002060"/>
              </a:solidFill>
              <a:latin typeface="Arial" panose="020B0604020202020204" pitchFamily="34" charset="0"/>
              <a:cs typeface="Arial" panose="020B0604020202020204" pitchFamily="34" charset="0"/>
            </a:endParaRPr>
          </a:p>
        </p:txBody>
      </p:sp>
      <p:pic>
        <p:nvPicPr>
          <p:cNvPr id="45" name="Picture 44"/>
          <p:cNvPicPr>
            <a:picLocks noChangeAspect="1"/>
          </p:cNvPicPr>
          <p:nvPr/>
        </p:nvPicPr>
        <p:blipFill>
          <a:blip r:embed="rId7"/>
          <a:stretch>
            <a:fillRect/>
          </a:stretch>
        </p:blipFill>
        <p:spPr>
          <a:xfrm>
            <a:off x="819069" y="338502"/>
            <a:ext cx="871804" cy="1530229"/>
          </a:xfrm>
          <a:prstGeom prst="rect">
            <a:avLst/>
          </a:prstGeom>
        </p:spPr>
      </p:pic>
      <p:pic>
        <p:nvPicPr>
          <p:cNvPr id="21" name="Picture 20"/>
          <p:cNvPicPr>
            <a:picLocks noChangeAspect="1"/>
          </p:cNvPicPr>
          <p:nvPr/>
        </p:nvPicPr>
        <p:blipFill>
          <a:blip r:embed="rId8"/>
          <a:stretch>
            <a:fillRect/>
          </a:stretch>
        </p:blipFill>
        <p:spPr>
          <a:xfrm>
            <a:off x="7866422" y="4196352"/>
            <a:ext cx="653536" cy="322325"/>
          </a:xfrm>
          <a:prstGeom prst="rect">
            <a:avLst/>
          </a:prstGeom>
        </p:spPr>
      </p:pic>
      <p:pic>
        <p:nvPicPr>
          <p:cNvPr id="22" name="Picture 21"/>
          <p:cNvPicPr>
            <a:picLocks noChangeAspect="1"/>
          </p:cNvPicPr>
          <p:nvPr/>
        </p:nvPicPr>
        <p:blipFill>
          <a:blip r:embed="rId9"/>
          <a:stretch>
            <a:fillRect/>
          </a:stretch>
        </p:blipFill>
        <p:spPr>
          <a:xfrm>
            <a:off x="5439199" y="2402370"/>
            <a:ext cx="658425" cy="317019"/>
          </a:xfrm>
          <a:prstGeom prst="rect">
            <a:avLst/>
          </a:prstGeom>
        </p:spPr>
      </p:pic>
      <p:pic>
        <p:nvPicPr>
          <p:cNvPr id="4" name="Content Placeholder 3"/>
          <p:cNvPicPr>
            <a:picLocks noGrp="1" noChangeAspect="1"/>
          </p:cNvPicPr>
          <p:nvPr>
            <p:ph sz="half" idx="1"/>
          </p:nvPr>
        </p:nvPicPr>
        <p:blipFill>
          <a:blip r:embed="rId9"/>
          <a:stretch>
            <a:fillRect/>
          </a:stretch>
        </p:blipFill>
        <p:spPr>
          <a:xfrm>
            <a:off x="4415790" y="3863340"/>
            <a:ext cx="658495" cy="316865"/>
          </a:xfrm>
          <a:prstGeom prst="rect">
            <a:avLst/>
          </a:prstGeom>
        </p:spPr>
      </p:pic>
      <p:pic>
        <p:nvPicPr>
          <p:cNvPr id="7" name="Content Placeholder 6"/>
          <p:cNvPicPr>
            <a:picLocks noGrp="1" noChangeAspect="1"/>
          </p:cNvPicPr>
          <p:nvPr>
            <p:ph sz="half" idx="2"/>
          </p:nvPr>
        </p:nvPicPr>
        <p:blipFill>
          <a:blip r:embed="rId9"/>
          <a:stretch>
            <a:fillRect/>
          </a:stretch>
        </p:blipFill>
        <p:spPr>
          <a:xfrm>
            <a:off x="2704465" y="591185"/>
            <a:ext cx="658495" cy="3810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9647" y="637455"/>
            <a:ext cx="3148854" cy="599888"/>
          </a:xfrm>
          <a:noFill/>
          <a:ln>
            <a:noFill/>
          </a:ln>
        </p:spPr>
        <p:txBody>
          <a:bodyPr>
            <a:normAutofit/>
          </a:bodyPr>
          <a:lstStyle/>
          <a:p>
            <a:r>
              <a:rPr lang="en-US" sz="3200" b="1" dirty="0" smtClean="0">
                <a:solidFill>
                  <a:schemeClr val="tx1"/>
                </a:solidFill>
                <a:latin typeface="Times New Roman" panose="02020603050405020304" pitchFamily="18" charset="0"/>
                <a:cs typeface="Times New Roman" panose="02020603050405020304" pitchFamily="18" charset="0"/>
              </a:rPr>
              <a:t>CONCLUSION</a:t>
            </a:r>
            <a:endParaRPr lang="en-US" sz="3200" b="1" dirty="0">
              <a:solidFill>
                <a:schemeClr val="tx1"/>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058091" y="1471747"/>
            <a:ext cx="10175966" cy="3975463"/>
          </a:xfrm>
        </p:spPr>
        <p:txBody>
          <a:bodyPr>
            <a:noAutofit/>
          </a:bodyPr>
          <a:lstStyle/>
          <a:p>
            <a:pPr algn="just">
              <a:lnSpc>
                <a:spcPct val="150000"/>
              </a:lnSpc>
              <a:buClr>
                <a:schemeClr val="tx1"/>
              </a:buClr>
              <a:buFont typeface="Wingdings" panose="05000000000000000000" pitchFamily="2" charset="2"/>
              <a:buChar char="q"/>
            </a:pPr>
            <a:r>
              <a:rPr lang="en-US" sz="2400" dirty="0">
                <a:solidFill>
                  <a:srgbClr val="002060"/>
                </a:solidFill>
                <a:latin typeface="Times New Roman" panose="02020603050405020304" pitchFamily="18" charset="0"/>
                <a:cs typeface="Times New Roman" panose="02020603050405020304" pitchFamily="18" charset="0"/>
              </a:rPr>
              <a:t>The customized Smart Platform gives the splendid office to the physically challenged individuals in railway convergence to cross the Platforms without using foot over </a:t>
            </a:r>
            <a:r>
              <a:rPr lang="en-US" sz="2400" dirty="0" smtClean="0">
                <a:solidFill>
                  <a:srgbClr val="002060"/>
                </a:solidFill>
                <a:latin typeface="Times New Roman" panose="02020603050405020304" pitchFamily="18" charset="0"/>
                <a:cs typeface="Times New Roman" panose="02020603050405020304" pitchFamily="18" charset="0"/>
              </a:rPr>
              <a:t>bridge with enhanced safety and security</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smtClean="0">
                <a:solidFill>
                  <a:srgbClr val="002060"/>
                </a:solidFill>
                <a:latin typeface="Times New Roman" panose="02020603050405020304" pitchFamily="18" charset="0"/>
                <a:cs typeface="Times New Roman" panose="02020603050405020304" pitchFamily="18" charset="0"/>
              </a:rPr>
              <a:t>upon sensing the </a:t>
            </a:r>
            <a:r>
              <a:rPr lang="en-US" sz="2400" dirty="0">
                <a:solidFill>
                  <a:srgbClr val="002060"/>
                </a:solidFill>
                <a:latin typeface="Times New Roman" panose="02020603050405020304" pitchFamily="18" charset="0"/>
                <a:cs typeface="Times New Roman" panose="02020603050405020304" pitchFamily="18" charset="0"/>
              </a:rPr>
              <a:t>train </a:t>
            </a:r>
            <a:r>
              <a:rPr lang="en-US" sz="2400" dirty="0" smtClean="0">
                <a:solidFill>
                  <a:srgbClr val="002060"/>
                </a:solidFill>
                <a:latin typeface="Times New Roman" panose="02020603050405020304" pitchFamily="18" charset="0"/>
                <a:cs typeface="Times New Roman" panose="02020603050405020304" pitchFamily="18" charset="0"/>
              </a:rPr>
              <a:t>consistently with the advanced technological logical paradigms consequently closes and opens </a:t>
            </a:r>
            <a:r>
              <a:rPr lang="en-US" sz="2400" dirty="0">
                <a:solidFill>
                  <a:srgbClr val="002060"/>
                </a:solidFill>
                <a:latin typeface="Times New Roman" panose="02020603050405020304" pitchFamily="18" charset="0"/>
                <a:cs typeface="Times New Roman" panose="02020603050405020304" pitchFamily="18" charset="0"/>
              </a:rPr>
              <a:t>the smart </a:t>
            </a:r>
            <a:r>
              <a:rPr lang="en-US" sz="2400" dirty="0" smtClean="0">
                <a:solidFill>
                  <a:srgbClr val="002060"/>
                </a:solidFill>
                <a:latin typeface="Times New Roman" panose="02020603050405020304" pitchFamily="18" charset="0"/>
                <a:cs typeface="Times New Roman" panose="02020603050405020304" pitchFamily="18" charset="0"/>
              </a:rPr>
              <a:t>platform giving the exuberant experience to the current Indian railway system.  </a:t>
            </a:r>
          </a:p>
          <a:p>
            <a:pPr marL="0" indent="0" algn="just">
              <a:lnSpc>
                <a:spcPct val="150000"/>
              </a:lnSpc>
              <a:buClr>
                <a:schemeClr val="tx1"/>
              </a:buClr>
              <a:buNone/>
            </a:pPr>
            <a:r>
              <a:rPr lang="en-US" sz="2400" dirty="0" smtClean="0">
                <a:solidFill>
                  <a:srgbClr val="002060"/>
                </a:solidFill>
                <a:latin typeface="Times New Roman" panose="02020603050405020304" pitchFamily="18" charset="0"/>
                <a:cs typeface="Times New Roman" panose="02020603050405020304" pitchFamily="18" charset="0"/>
              </a:rPr>
              <a:t> </a:t>
            </a:r>
            <a:endParaRPr lang="en-US" sz="2400" dirty="0">
              <a:solidFill>
                <a:srgbClr val="002060"/>
              </a:solidFill>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77600" y="546093"/>
            <a:ext cx="3000777" cy="555015"/>
          </a:xfrm>
          <a:noFill/>
          <a:ln>
            <a:noFill/>
          </a:ln>
        </p:spPr>
        <p:txBody>
          <a:bodyPr>
            <a:noAutofit/>
          </a:bodyPr>
          <a:lstStyle/>
          <a:p>
            <a:r>
              <a:rPr lang="en-IN" sz="3200" b="1" dirty="0">
                <a:solidFill>
                  <a:schemeClr val="tx1"/>
                </a:solidFill>
                <a:latin typeface="Times New Roman" panose="02020603050405020304" pitchFamily="18" charset="0"/>
                <a:cs typeface="Times New Roman" panose="02020603050405020304" pitchFamily="18" charset="0"/>
              </a:rPr>
              <a:t>R</a:t>
            </a:r>
            <a:r>
              <a:rPr lang="en-IN" sz="3200" b="1" dirty="0" smtClean="0">
                <a:solidFill>
                  <a:schemeClr val="tx1"/>
                </a:solidFill>
                <a:latin typeface="Times New Roman" panose="02020603050405020304" pitchFamily="18" charset="0"/>
                <a:cs typeface="Times New Roman" panose="02020603050405020304" pitchFamily="18" charset="0"/>
              </a:rPr>
              <a:t>EFERENCES</a:t>
            </a:r>
            <a:endParaRPr lang="en-IN" sz="3200" b="1" dirty="0">
              <a:solidFill>
                <a:schemeClr val="tx1"/>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432168" y="1516728"/>
            <a:ext cx="11468094" cy="5754352"/>
          </a:xfrm>
        </p:spPr>
        <p:txBody>
          <a:bodyPr>
            <a:noAutofit/>
          </a:bodyPr>
          <a:lstStyle/>
          <a:p>
            <a:pPr marL="0" indent="0" algn="just">
              <a:buNone/>
            </a:pPr>
            <a:r>
              <a:rPr lang="en-US" sz="2000" dirty="0" smtClean="0">
                <a:solidFill>
                  <a:srgbClr val="002060"/>
                </a:solidFill>
                <a:latin typeface="Arial" panose="020B0604020202020204" pitchFamily="34" charset="0"/>
                <a:cs typeface="Arial" panose="020B0604020202020204" pitchFamily="34" charset="0"/>
              </a:rPr>
              <a:t>[1]. </a:t>
            </a:r>
            <a:r>
              <a:rPr lang="en-US" sz="2000" dirty="0" err="1">
                <a:solidFill>
                  <a:srgbClr val="002060"/>
                </a:solidFill>
                <a:latin typeface="Arial" panose="020B0604020202020204" pitchFamily="34" charset="0"/>
                <a:cs typeface="Arial" panose="020B0604020202020204" pitchFamily="34" charset="0"/>
              </a:rPr>
              <a:t>Vidhya.K</a:t>
            </a:r>
            <a:r>
              <a:rPr lang="en-US" sz="2000" dirty="0">
                <a:solidFill>
                  <a:srgbClr val="002060"/>
                </a:solidFill>
                <a:latin typeface="Arial" panose="020B0604020202020204" pitchFamily="34" charset="0"/>
                <a:cs typeface="Arial" panose="020B0604020202020204" pitchFamily="34" charset="0"/>
              </a:rPr>
              <a:t>, </a:t>
            </a:r>
            <a:r>
              <a:rPr lang="en-US" sz="2000" dirty="0" err="1">
                <a:solidFill>
                  <a:srgbClr val="002060"/>
                </a:solidFill>
                <a:latin typeface="Arial" panose="020B0604020202020204" pitchFamily="34" charset="0"/>
                <a:cs typeface="Arial" panose="020B0604020202020204" pitchFamily="34" charset="0"/>
              </a:rPr>
              <a:t>Aarthy</a:t>
            </a:r>
            <a:r>
              <a:rPr lang="en-US" sz="2000" dirty="0">
                <a:solidFill>
                  <a:srgbClr val="002060"/>
                </a:solidFill>
                <a:latin typeface="Arial" panose="020B0604020202020204" pitchFamily="34" charset="0"/>
                <a:cs typeface="Arial" panose="020B0604020202020204" pitchFamily="34" charset="0"/>
              </a:rPr>
              <a:t>. A ” Mobility Platform for Physically Challenged People using Wireless Sensor Network</a:t>
            </a:r>
            <a:r>
              <a:rPr lang="en-US" sz="2000" b="1" dirty="0">
                <a:solidFill>
                  <a:srgbClr val="002060"/>
                </a:solidFill>
                <a:latin typeface="Arial" panose="020B0604020202020204" pitchFamily="34" charset="0"/>
                <a:cs typeface="Arial" panose="020B0604020202020204" pitchFamily="34" charset="0"/>
              </a:rPr>
              <a:t>.” </a:t>
            </a:r>
            <a:r>
              <a:rPr lang="en-US" sz="2000" dirty="0">
                <a:solidFill>
                  <a:srgbClr val="002060"/>
                </a:solidFill>
                <a:latin typeface="Arial" panose="020B0604020202020204" pitchFamily="34" charset="0"/>
                <a:cs typeface="Arial" panose="020B0604020202020204" pitchFamily="34" charset="0"/>
              </a:rPr>
              <a:t>International Journal of Engineering &amp; Technology, [</a:t>
            </a:r>
            <a:r>
              <a:rPr lang="en-US" sz="2000" dirty="0" err="1">
                <a:solidFill>
                  <a:srgbClr val="002060"/>
                </a:solidFill>
                <a:latin typeface="Arial" panose="020B0604020202020204" pitchFamily="34" charset="0"/>
                <a:cs typeface="Arial" panose="020B0604020202020204" pitchFamily="34" charset="0"/>
              </a:rPr>
              <a:t>S.l.</a:t>
            </a:r>
            <a:r>
              <a:rPr lang="en-US" sz="2000" dirty="0">
                <a:solidFill>
                  <a:srgbClr val="002060"/>
                </a:solidFill>
                <a:latin typeface="Arial" panose="020B0604020202020204" pitchFamily="34" charset="0"/>
                <a:cs typeface="Arial" panose="020B0604020202020204" pitchFamily="34" charset="0"/>
              </a:rPr>
              <a:t>], v. 7, n. 2.24, p. 255-258, /9 2019. ISSN 2227-524X</a:t>
            </a:r>
            <a:r>
              <a:rPr lang="en-US" sz="2000" dirty="0" smtClean="0">
                <a:solidFill>
                  <a:srgbClr val="002060"/>
                </a:solidFill>
                <a:latin typeface="Arial" panose="020B0604020202020204" pitchFamily="34" charset="0"/>
                <a:cs typeface="Arial" panose="020B0604020202020204" pitchFamily="34" charset="0"/>
              </a:rPr>
              <a:t>.</a:t>
            </a:r>
          </a:p>
          <a:p>
            <a:pPr marL="0" indent="0" algn="just">
              <a:buNone/>
            </a:pPr>
            <a:r>
              <a:rPr lang="en-IN" sz="2000" dirty="0" smtClean="0">
                <a:solidFill>
                  <a:srgbClr val="002060"/>
                </a:solidFill>
                <a:latin typeface="Arial" panose="020B0604020202020204" pitchFamily="34" charset="0"/>
                <a:cs typeface="Arial" panose="020B0604020202020204" pitchFamily="34" charset="0"/>
              </a:rPr>
              <a:t>[2]. </a:t>
            </a:r>
            <a:r>
              <a:rPr lang="en-IN" sz="2000" dirty="0" err="1">
                <a:solidFill>
                  <a:srgbClr val="002060"/>
                </a:solidFill>
                <a:latin typeface="Arial" panose="020B0604020202020204" pitchFamily="34" charset="0"/>
                <a:cs typeface="Arial" panose="020B0604020202020204" pitchFamily="34" charset="0"/>
              </a:rPr>
              <a:t>Kewen</a:t>
            </a:r>
            <a:r>
              <a:rPr lang="en-IN" sz="2000" dirty="0">
                <a:solidFill>
                  <a:srgbClr val="002060"/>
                </a:solidFill>
                <a:latin typeface="Arial" panose="020B0604020202020204" pitchFamily="34" charset="0"/>
                <a:cs typeface="Arial" panose="020B0604020202020204" pitchFamily="34" charset="0"/>
              </a:rPr>
              <a:t> Yan, </a:t>
            </a:r>
            <a:r>
              <a:rPr lang="en-IN" sz="2000" dirty="0" err="1">
                <a:solidFill>
                  <a:srgbClr val="002060"/>
                </a:solidFill>
                <a:latin typeface="Arial" panose="020B0604020202020204" pitchFamily="34" charset="0"/>
                <a:cs typeface="Arial" panose="020B0604020202020204" pitchFamily="34" charset="0"/>
              </a:rPr>
              <a:t>Shaohui</a:t>
            </a:r>
            <a:r>
              <a:rPr lang="en-IN" sz="2000" dirty="0">
                <a:solidFill>
                  <a:srgbClr val="002060"/>
                </a:solidFill>
                <a:latin typeface="Arial" panose="020B0604020202020204" pitchFamily="34" charset="0"/>
                <a:cs typeface="Arial" panose="020B0604020202020204" pitchFamily="34" charset="0"/>
              </a:rPr>
              <a:t> Huang, </a:t>
            </a:r>
            <a:r>
              <a:rPr lang="en-IN" sz="2000" dirty="0" err="1">
                <a:solidFill>
                  <a:srgbClr val="002060"/>
                </a:solidFill>
                <a:latin typeface="Arial" panose="020B0604020202020204" pitchFamily="34" charset="0"/>
                <a:cs typeface="Arial" panose="020B0604020202020204" pitchFamily="34" charset="0"/>
              </a:rPr>
              <a:t>Yaoxian</a:t>
            </a:r>
            <a:r>
              <a:rPr lang="en-IN" sz="2000" dirty="0">
                <a:solidFill>
                  <a:srgbClr val="002060"/>
                </a:solidFill>
                <a:latin typeface="Arial" panose="020B0604020202020204" pitchFamily="34" charset="0"/>
                <a:cs typeface="Arial" panose="020B0604020202020204" pitchFamily="34" charset="0"/>
              </a:rPr>
              <a:t> Song, Wei Liu, </a:t>
            </a:r>
            <a:r>
              <a:rPr lang="en-IN" sz="2000" dirty="0" err="1">
                <a:solidFill>
                  <a:srgbClr val="002060"/>
                </a:solidFill>
                <a:latin typeface="Arial" panose="020B0604020202020204" pitchFamily="34" charset="0"/>
                <a:cs typeface="Arial" panose="020B0604020202020204" pitchFamily="34" charset="0"/>
              </a:rPr>
              <a:t>Neng</a:t>
            </a:r>
            <a:r>
              <a:rPr lang="en-IN" sz="2000" dirty="0">
                <a:solidFill>
                  <a:srgbClr val="002060"/>
                </a:solidFill>
                <a:latin typeface="Arial" panose="020B0604020202020204" pitchFamily="34" charset="0"/>
                <a:cs typeface="Arial" panose="020B0604020202020204" pitchFamily="34" charset="0"/>
              </a:rPr>
              <a:t> Fan. “Face Recognition based on Convolution Neural Network” proceedings of the 36</a:t>
            </a:r>
            <a:r>
              <a:rPr lang="en-IN" sz="2000" baseline="30000" dirty="0">
                <a:solidFill>
                  <a:srgbClr val="002060"/>
                </a:solidFill>
                <a:latin typeface="Arial" panose="020B0604020202020204" pitchFamily="34" charset="0"/>
                <a:cs typeface="Arial" panose="020B0604020202020204" pitchFamily="34" charset="0"/>
              </a:rPr>
              <a:t>th</a:t>
            </a:r>
            <a:r>
              <a:rPr lang="en-IN" sz="2000" dirty="0">
                <a:solidFill>
                  <a:srgbClr val="002060"/>
                </a:solidFill>
                <a:latin typeface="Arial" panose="020B0604020202020204" pitchFamily="34" charset="0"/>
                <a:cs typeface="Arial" panose="020B0604020202020204" pitchFamily="34" charset="0"/>
              </a:rPr>
              <a:t> Chinese Control Conference, July 26-28, 2019, Dalian, China</a:t>
            </a:r>
            <a:r>
              <a:rPr lang="en-IN" sz="2000" dirty="0" smtClean="0">
                <a:solidFill>
                  <a:srgbClr val="002060"/>
                </a:solidFill>
                <a:latin typeface="Arial" panose="020B0604020202020204" pitchFamily="34" charset="0"/>
                <a:cs typeface="Arial" panose="020B0604020202020204" pitchFamily="34" charset="0"/>
              </a:rPr>
              <a:t>.</a:t>
            </a:r>
          </a:p>
          <a:p>
            <a:pPr marL="0" indent="0" algn="just">
              <a:buNone/>
            </a:pPr>
            <a:r>
              <a:rPr lang="en-IN" sz="2000" dirty="0" smtClean="0">
                <a:solidFill>
                  <a:srgbClr val="002060"/>
                </a:solidFill>
                <a:latin typeface="Arial" panose="020B0604020202020204" pitchFamily="34" charset="0"/>
                <a:cs typeface="Arial" panose="020B0604020202020204" pitchFamily="34" charset="0"/>
              </a:rPr>
              <a:t>[3]. </a:t>
            </a:r>
            <a:r>
              <a:rPr lang="en-IN" sz="2000" dirty="0" err="1">
                <a:solidFill>
                  <a:srgbClr val="002060"/>
                </a:solidFill>
                <a:latin typeface="Arial" panose="020B0604020202020204" pitchFamily="34" charset="0"/>
                <a:cs typeface="Arial" panose="020B0604020202020204" pitchFamily="34" charset="0"/>
              </a:rPr>
              <a:t>Y.Baviskar</a:t>
            </a:r>
            <a:r>
              <a:rPr lang="en-IN" sz="2000" dirty="0">
                <a:solidFill>
                  <a:srgbClr val="002060"/>
                </a:solidFill>
                <a:latin typeface="Arial" panose="020B0604020202020204" pitchFamily="34" charset="0"/>
                <a:cs typeface="Arial" panose="020B0604020202020204" pitchFamily="34" charset="0"/>
              </a:rPr>
              <a:t>, </a:t>
            </a:r>
            <a:r>
              <a:rPr lang="en-IN" sz="2000" dirty="0" err="1">
                <a:solidFill>
                  <a:srgbClr val="002060"/>
                </a:solidFill>
                <a:latin typeface="Arial" panose="020B0604020202020204" pitchFamily="34" charset="0"/>
                <a:cs typeface="Arial" panose="020B0604020202020204" pitchFamily="34" charset="0"/>
              </a:rPr>
              <a:t>U.Suryawanshi</a:t>
            </a:r>
            <a:r>
              <a:rPr lang="en-IN" sz="2000" dirty="0">
                <a:solidFill>
                  <a:srgbClr val="002060"/>
                </a:solidFill>
                <a:latin typeface="Arial" panose="020B0604020202020204" pitchFamily="34" charset="0"/>
                <a:cs typeface="Arial" panose="020B0604020202020204" pitchFamily="34" charset="0"/>
              </a:rPr>
              <a:t>, </a:t>
            </a:r>
            <a:r>
              <a:rPr lang="en-IN" sz="2000" dirty="0" err="1">
                <a:solidFill>
                  <a:srgbClr val="002060"/>
                </a:solidFill>
                <a:latin typeface="Arial" panose="020B0604020202020204" pitchFamily="34" charset="0"/>
                <a:cs typeface="Arial" panose="020B0604020202020204" pitchFamily="34" charset="0"/>
              </a:rPr>
              <a:t>A.Sheikh</a:t>
            </a:r>
            <a:r>
              <a:rPr lang="en-IN" sz="2000" dirty="0">
                <a:solidFill>
                  <a:srgbClr val="002060"/>
                </a:solidFill>
                <a:latin typeface="Arial" panose="020B0604020202020204" pitchFamily="34" charset="0"/>
                <a:cs typeface="Arial" panose="020B0604020202020204" pitchFamily="34" charset="0"/>
              </a:rPr>
              <a:t> EEED “Modelling of Track layout for intelligent railway signalling system: A machine learning application” Aug-29-2019, VJIT, Mumbai, India</a:t>
            </a:r>
            <a:r>
              <a:rPr lang="en-IN" sz="2000" dirty="0" smtClean="0">
                <a:solidFill>
                  <a:srgbClr val="002060"/>
                </a:solidFill>
                <a:latin typeface="Arial" panose="020B0604020202020204" pitchFamily="34" charset="0"/>
                <a:cs typeface="Arial" panose="020B0604020202020204" pitchFamily="34" charset="0"/>
              </a:rPr>
              <a:t>.</a:t>
            </a:r>
          </a:p>
          <a:p>
            <a:pPr marL="0" indent="0" algn="just">
              <a:buNone/>
            </a:pPr>
            <a:r>
              <a:rPr lang="en-IN" sz="2000" dirty="0" smtClean="0">
                <a:solidFill>
                  <a:srgbClr val="002060"/>
                </a:solidFill>
                <a:latin typeface="Arial" panose="020B0604020202020204" pitchFamily="34" charset="0"/>
                <a:cs typeface="Arial" panose="020B0604020202020204" pitchFamily="34" charset="0"/>
              </a:rPr>
              <a:t>[</a:t>
            </a:r>
            <a:r>
              <a:rPr lang="en-IN" sz="2000" dirty="0">
                <a:solidFill>
                  <a:srgbClr val="002060"/>
                </a:solidFill>
                <a:latin typeface="Arial" panose="020B0604020202020204" pitchFamily="34" charset="0"/>
                <a:cs typeface="Arial" panose="020B0604020202020204" pitchFamily="34" charset="0"/>
              </a:rPr>
              <a:t>4</a:t>
            </a:r>
            <a:r>
              <a:rPr lang="en-IN" sz="2000" dirty="0" smtClean="0">
                <a:solidFill>
                  <a:srgbClr val="002060"/>
                </a:solidFill>
                <a:latin typeface="Arial" panose="020B0604020202020204" pitchFamily="34" charset="0"/>
                <a:cs typeface="Arial" panose="020B0604020202020204" pitchFamily="34" charset="0"/>
              </a:rPr>
              <a:t>]. </a:t>
            </a:r>
            <a:r>
              <a:rPr lang="en-IN" sz="2000" dirty="0">
                <a:solidFill>
                  <a:srgbClr val="002060"/>
                </a:solidFill>
                <a:latin typeface="Arial" panose="020B0604020202020204" pitchFamily="34" charset="0"/>
                <a:cs typeface="Arial" panose="020B0604020202020204" pitchFamily="34" charset="0"/>
              </a:rPr>
              <a:t>Dr.P.Gomathi, Dinesh “Automated mobile platform for physically challenged people in railway junction”. International Journal of Advanced Engineering Technology E-ISSN 09763945 Int J Adv Engg Tech/Vol. VII/Issue </a:t>
            </a:r>
            <a:r>
              <a:rPr lang="en-IN" sz="2000" dirty="0" smtClean="0">
                <a:solidFill>
                  <a:srgbClr val="002060"/>
                </a:solidFill>
                <a:latin typeface="Arial" panose="020B0604020202020204" pitchFamily="34" charset="0"/>
                <a:cs typeface="Arial" panose="020B0604020202020204" pitchFamily="34" charset="0"/>
              </a:rPr>
              <a:t>II/April-June,2018/559-562</a:t>
            </a:r>
            <a:r>
              <a:rPr lang="en-IN" sz="2000" dirty="0">
                <a:solidFill>
                  <a:srgbClr val="002060"/>
                </a:solidFill>
                <a:latin typeface="Arial" panose="020B0604020202020204" pitchFamily="34" charset="0"/>
                <a:cs typeface="Arial" panose="020B0604020202020204" pitchFamily="34" charset="0"/>
              </a:rPr>
              <a:t>. </a:t>
            </a:r>
          </a:p>
          <a:p>
            <a:pPr marL="0" indent="0" algn="just">
              <a:buNone/>
            </a:pPr>
            <a:r>
              <a:rPr lang="en-US" sz="2000" dirty="0" smtClean="0">
                <a:solidFill>
                  <a:srgbClr val="002060"/>
                </a:solidFill>
                <a:latin typeface="Arial" panose="020B0604020202020204" pitchFamily="34" charset="0"/>
                <a:cs typeface="Arial" panose="020B0604020202020204" pitchFamily="34" charset="0"/>
              </a:rPr>
              <a:t>[5]. Prashantha </a:t>
            </a:r>
            <a:r>
              <a:rPr lang="en-US" sz="2000" dirty="0">
                <a:solidFill>
                  <a:srgbClr val="002060"/>
                </a:solidFill>
                <a:latin typeface="Arial" panose="020B0604020202020204" pitchFamily="34" charset="0"/>
                <a:cs typeface="Arial" panose="020B0604020202020204" pitchFamily="34" charset="0"/>
              </a:rPr>
              <a:t>B, Harisha S “Smart railway crossing embedded with automated platform bridge” issue on August </a:t>
            </a:r>
            <a:r>
              <a:rPr lang="en-US" sz="2000" dirty="0" smtClean="0">
                <a:solidFill>
                  <a:srgbClr val="002060"/>
                </a:solidFill>
                <a:latin typeface="Arial" panose="020B0604020202020204" pitchFamily="34" charset="0"/>
                <a:cs typeface="Arial" panose="020B0604020202020204" pitchFamily="34" charset="0"/>
              </a:rPr>
              <a:t>2017 </a:t>
            </a:r>
            <a:r>
              <a:rPr lang="en-US" sz="2000" dirty="0">
                <a:solidFill>
                  <a:srgbClr val="002060"/>
                </a:solidFill>
                <a:latin typeface="Arial" panose="020B0604020202020204" pitchFamily="34" charset="0"/>
                <a:cs typeface="Arial" panose="020B0604020202020204" pitchFamily="34" charset="0"/>
              </a:rPr>
              <a:t>by IJRET in 2321-730.Engineering and Technology eISSN: </a:t>
            </a:r>
            <a:r>
              <a:rPr lang="en-IN" sz="2000" dirty="0" smtClean="0">
                <a:solidFill>
                  <a:srgbClr val="002060"/>
                </a:solidFill>
                <a:latin typeface="Arial" panose="020B0604020202020204" pitchFamily="34" charset="0"/>
                <a:cs typeface="Arial" panose="020B0604020202020204" pitchFamily="34" charset="0"/>
              </a:rPr>
              <a:t>2319-1163</a:t>
            </a:r>
            <a:r>
              <a:rPr lang="en-IN" sz="2000" dirty="0">
                <a:solidFill>
                  <a:srgbClr val="002060"/>
                </a:solidFill>
                <a:latin typeface="Arial" panose="020B0604020202020204" pitchFamily="34" charset="0"/>
                <a:cs typeface="Arial" panose="020B0604020202020204" pitchFamily="34" charset="0"/>
              </a:rPr>
              <a:t>. </a:t>
            </a:r>
          </a:p>
          <a:p>
            <a:pPr marL="0" indent="0" algn="just">
              <a:buNone/>
            </a:pPr>
            <a:endParaRPr lang="en-IN" sz="2000" dirty="0">
              <a:solidFill>
                <a:srgbClr val="002060"/>
              </a:solidFill>
              <a:latin typeface="Arial" panose="020B0604020202020204" pitchFamily="34" charset="0"/>
              <a:cs typeface="Arial" panose="020B06040202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574766" y="1249863"/>
            <a:ext cx="11377748" cy="7478970"/>
          </a:xfrm>
          <a:prstGeom prst="rect">
            <a:avLst/>
          </a:prstGeom>
        </p:spPr>
        <p:txBody>
          <a:bodyPr wrap="square">
            <a:spAutoFit/>
          </a:bodyPr>
          <a:lstStyle/>
          <a:p>
            <a:pPr algn="just"/>
            <a:endParaRPr lang="en-US" sz="2000" dirty="0" smtClean="0">
              <a:solidFill>
                <a:srgbClr val="002060"/>
              </a:solidFill>
              <a:latin typeface="Arial" panose="020B0604020202020204" pitchFamily="34" charset="0"/>
              <a:cs typeface="Arial" panose="020B0604020202020204" pitchFamily="34" charset="0"/>
            </a:endParaRPr>
          </a:p>
          <a:p>
            <a:pPr algn="just"/>
            <a:r>
              <a:rPr lang="en-US" sz="2000" dirty="0" smtClean="0">
                <a:solidFill>
                  <a:srgbClr val="002060"/>
                </a:solidFill>
                <a:latin typeface="Arial" panose="020B0604020202020204" pitchFamily="34" charset="0"/>
                <a:cs typeface="Arial" panose="020B0604020202020204" pitchFamily="34" charset="0"/>
              </a:rPr>
              <a:t>[6]. Akhila Mohan, Alex Albert, Alfa S S, Alphi Iodine “Platform Assisted Railway Crossing” Journal of Embedded Systems &amp; Its Applications Volume 1 Issue 2. </a:t>
            </a:r>
          </a:p>
          <a:p>
            <a:pPr algn="just"/>
            <a:endParaRPr lang="en-US" sz="2000" dirty="0" smtClean="0">
              <a:solidFill>
                <a:srgbClr val="002060"/>
              </a:solidFill>
              <a:latin typeface="Arial" panose="020B0604020202020204" pitchFamily="34" charset="0"/>
              <a:cs typeface="Arial" panose="020B0604020202020204" pitchFamily="34" charset="0"/>
            </a:endParaRPr>
          </a:p>
          <a:p>
            <a:pPr algn="just"/>
            <a:r>
              <a:rPr lang="en-IN" sz="2000" dirty="0" smtClean="0">
                <a:solidFill>
                  <a:srgbClr val="002060"/>
                </a:solidFill>
                <a:latin typeface="Arial" panose="020B0604020202020204" pitchFamily="34" charset="0"/>
                <a:cs typeface="Arial" panose="020B0604020202020204" pitchFamily="34" charset="0"/>
              </a:rPr>
              <a:t>[7]. </a:t>
            </a:r>
            <a:r>
              <a:rPr lang="en-IN" sz="2000" dirty="0" err="1">
                <a:solidFill>
                  <a:srgbClr val="002060"/>
                </a:solidFill>
                <a:latin typeface="Arial" panose="020B0604020202020204" pitchFamily="34" charset="0"/>
                <a:cs typeface="Arial" panose="020B0604020202020204" pitchFamily="34" charset="0"/>
              </a:rPr>
              <a:t>Sudarsan</a:t>
            </a:r>
            <a:r>
              <a:rPr lang="en-IN" sz="2000" dirty="0">
                <a:solidFill>
                  <a:srgbClr val="002060"/>
                </a:solidFill>
                <a:latin typeface="Arial" panose="020B0604020202020204" pitchFamily="34" charset="0"/>
                <a:cs typeface="Arial" panose="020B0604020202020204" pitchFamily="34" charset="0"/>
              </a:rPr>
              <a:t> .P, Ram Kumar. S, </a:t>
            </a:r>
            <a:r>
              <a:rPr lang="en-IN" sz="2000" dirty="0" err="1">
                <a:solidFill>
                  <a:srgbClr val="002060"/>
                </a:solidFill>
                <a:latin typeface="Arial" panose="020B0604020202020204" pitchFamily="34" charset="0"/>
                <a:cs typeface="Arial" panose="020B0604020202020204" pitchFamily="34" charset="0"/>
              </a:rPr>
              <a:t>Surendar.R</a:t>
            </a:r>
            <a:r>
              <a:rPr lang="en-IN" sz="2000" dirty="0">
                <a:solidFill>
                  <a:srgbClr val="002060"/>
                </a:solidFill>
                <a:latin typeface="Arial" panose="020B0604020202020204" pitchFamily="34" charset="0"/>
                <a:cs typeface="Arial" panose="020B0604020202020204" pitchFamily="34" charset="0"/>
              </a:rPr>
              <a:t>, </a:t>
            </a:r>
            <a:r>
              <a:rPr lang="en-IN" sz="2000" dirty="0" err="1">
                <a:solidFill>
                  <a:srgbClr val="002060"/>
                </a:solidFill>
                <a:latin typeface="Arial" panose="020B0604020202020204" pitchFamily="34" charset="0"/>
                <a:cs typeface="Arial" panose="020B0604020202020204" pitchFamily="34" charset="0"/>
              </a:rPr>
              <a:t>UdaySankar.T</a:t>
            </a:r>
            <a:r>
              <a:rPr lang="en-IN" sz="2000" dirty="0">
                <a:solidFill>
                  <a:srgbClr val="002060"/>
                </a:solidFill>
                <a:latin typeface="Arial" panose="020B0604020202020204" pitchFamily="34" charset="0"/>
                <a:cs typeface="Arial" panose="020B0604020202020204" pitchFamily="34" charset="0"/>
              </a:rPr>
              <a:t>, </a:t>
            </a:r>
            <a:r>
              <a:rPr lang="en-IN" sz="2000" dirty="0" err="1">
                <a:solidFill>
                  <a:srgbClr val="002060"/>
                </a:solidFill>
                <a:latin typeface="Arial" panose="020B0604020202020204" pitchFamily="34" charset="0"/>
                <a:cs typeface="Arial" panose="020B0604020202020204" pitchFamily="34" charset="0"/>
              </a:rPr>
              <a:t>Karthik</a:t>
            </a:r>
            <a:r>
              <a:rPr lang="en-IN" sz="2000" dirty="0">
                <a:solidFill>
                  <a:srgbClr val="002060"/>
                </a:solidFill>
                <a:latin typeface="Arial" panose="020B0604020202020204" pitchFamily="34" charset="0"/>
                <a:cs typeface="Arial" panose="020B0604020202020204" pitchFamily="34" charset="0"/>
              </a:rPr>
              <a:t> “Artificial railway platform for domestic railway station” proceedings of 21st IRF International Conference, 15th March </a:t>
            </a:r>
            <a:r>
              <a:rPr lang="en-IN" sz="2000" dirty="0" smtClean="0">
                <a:solidFill>
                  <a:srgbClr val="002060"/>
                </a:solidFill>
                <a:latin typeface="Arial" panose="020B0604020202020204" pitchFamily="34" charset="0"/>
                <a:cs typeface="Arial" panose="020B0604020202020204" pitchFamily="34" charset="0"/>
              </a:rPr>
              <a:t>2017, </a:t>
            </a:r>
            <a:r>
              <a:rPr lang="en-IN" sz="2000" dirty="0">
                <a:solidFill>
                  <a:srgbClr val="002060"/>
                </a:solidFill>
                <a:latin typeface="Arial" panose="020B0604020202020204" pitchFamily="34" charset="0"/>
                <a:cs typeface="Arial" panose="020B0604020202020204" pitchFamily="34" charset="0"/>
              </a:rPr>
              <a:t>Chennai, India, ISBN: 978-93-82702-78-8. </a:t>
            </a:r>
            <a:endParaRPr lang="en-IN" sz="2000" dirty="0" smtClean="0">
              <a:solidFill>
                <a:srgbClr val="002060"/>
              </a:solidFill>
              <a:latin typeface="Arial" panose="020B0604020202020204" pitchFamily="34" charset="0"/>
              <a:cs typeface="Arial" panose="020B0604020202020204" pitchFamily="34" charset="0"/>
            </a:endParaRPr>
          </a:p>
          <a:p>
            <a:pPr algn="just"/>
            <a:endParaRPr lang="en-US" sz="2000" dirty="0" smtClean="0">
              <a:solidFill>
                <a:srgbClr val="002060"/>
              </a:solidFill>
              <a:latin typeface="Arial" panose="020B0604020202020204" pitchFamily="34" charset="0"/>
              <a:cs typeface="Arial" panose="020B0604020202020204" pitchFamily="34" charset="0"/>
            </a:endParaRPr>
          </a:p>
          <a:p>
            <a:pPr algn="just"/>
            <a:r>
              <a:rPr lang="en-IN" sz="2000" dirty="0" smtClean="0">
                <a:solidFill>
                  <a:srgbClr val="002060"/>
                </a:solidFill>
                <a:latin typeface="Arial" panose="020B0604020202020204" pitchFamily="34" charset="0"/>
                <a:cs typeface="Arial" panose="020B0604020202020204" pitchFamily="34" charset="0"/>
              </a:rPr>
              <a:t>[8]. G.Prabhavathi, B.Sanjana, Ms.S.P.Dhivya “ Railway Track Pedestrian Crossing between Platforms” IOSR Journal of Electronics and Communication Engineering (IOSR-JECE) eISSN: 2278-2834,p- ISSN: 2278-8735.Volume </a:t>
            </a:r>
            <a:r>
              <a:rPr lang="en-IN" sz="2000" i="1" dirty="0" smtClean="0">
                <a:solidFill>
                  <a:srgbClr val="002060"/>
                </a:solidFill>
                <a:latin typeface="Arial" panose="020B0604020202020204" pitchFamily="34" charset="0"/>
                <a:cs typeface="Arial" panose="020B0604020202020204" pitchFamily="34" charset="0"/>
              </a:rPr>
              <a:t>9, </a:t>
            </a:r>
            <a:r>
              <a:rPr lang="en-IN" sz="2000" dirty="0" smtClean="0">
                <a:solidFill>
                  <a:srgbClr val="002060"/>
                </a:solidFill>
                <a:latin typeface="Arial" panose="020B0604020202020204" pitchFamily="34" charset="0"/>
                <a:cs typeface="Arial" panose="020B0604020202020204" pitchFamily="34" charset="0"/>
              </a:rPr>
              <a:t>Issue 2, Ver. III (Mar - Apr. 2017). </a:t>
            </a:r>
          </a:p>
          <a:p>
            <a:pPr algn="just"/>
            <a:endParaRPr lang="en-IN" sz="2000" dirty="0" smtClean="0">
              <a:solidFill>
                <a:srgbClr val="002060"/>
              </a:solidFill>
              <a:latin typeface="Arial" panose="020B0604020202020204" pitchFamily="34" charset="0"/>
              <a:cs typeface="Arial" panose="020B0604020202020204" pitchFamily="34" charset="0"/>
            </a:endParaRPr>
          </a:p>
          <a:p>
            <a:pPr algn="just"/>
            <a:endParaRPr lang="en-IN" sz="2000" dirty="0" smtClean="0">
              <a:solidFill>
                <a:srgbClr val="002060"/>
              </a:solidFill>
              <a:latin typeface="Arial" panose="020B0604020202020204" pitchFamily="34" charset="0"/>
              <a:cs typeface="Arial" panose="020B0604020202020204" pitchFamily="34" charset="0"/>
            </a:endParaRPr>
          </a:p>
          <a:p>
            <a:pPr algn="just"/>
            <a:endParaRPr lang="en-IN" sz="2000" dirty="0" smtClean="0">
              <a:solidFill>
                <a:srgbClr val="002060"/>
              </a:solidFill>
              <a:latin typeface="Arial" panose="020B0604020202020204" pitchFamily="34" charset="0"/>
              <a:cs typeface="Arial" panose="020B0604020202020204" pitchFamily="34" charset="0"/>
            </a:endParaRPr>
          </a:p>
          <a:p>
            <a:pPr algn="just"/>
            <a:endParaRPr lang="en-IN" sz="2000" dirty="0" smtClean="0">
              <a:solidFill>
                <a:srgbClr val="002060"/>
              </a:solidFill>
              <a:latin typeface="Arial" panose="020B0604020202020204" pitchFamily="34" charset="0"/>
              <a:cs typeface="Arial" panose="020B0604020202020204" pitchFamily="34" charset="0"/>
            </a:endParaRPr>
          </a:p>
          <a:p>
            <a:pPr algn="just"/>
            <a:endParaRPr lang="en-IN" sz="2000" dirty="0" smtClean="0">
              <a:solidFill>
                <a:srgbClr val="002060"/>
              </a:solidFill>
              <a:latin typeface="Arial" panose="020B0604020202020204" pitchFamily="34" charset="0"/>
              <a:cs typeface="Arial" panose="020B0604020202020204" pitchFamily="34" charset="0"/>
            </a:endParaRPr>
          </a:p>
          <a:p>
            <a:pPr algn="just"/>
            <a:endParaRPr lang="en-IN" sz="2000" dirty="0" smtClean="0">
              <a:solidFill>
                <a:srgbClr val="002060"/>
              </a:solidFill>
              <a:latin typeface="Arial" panose="020B0604020202020204" pitchFamily="34" charset="0"/>
              <a:cs typeface="Arial" panose="020B0604020202020204" pitchFamily="34" charset="0"/>
            </a:endParaRPr>
          </a:p>
          <a:p>
            <a:pPr algn="just"/>
            <a:endParaRPr lang="en-IN" sz="2000" dirty="0" smtClean="0">
              <a:solidFill>
                <a:srgbClr val="002060"/>
              </a:solidFill>
              <a:latin typeface="Arial" panose="020B0604020202020204" pitchFamily="34" charset="0"/>
              <a:cs typeface="Arial" panose="020B0604020202020204" pitchFamily="34" charset="0"/>
            </a:endParaRPr>
          </a:p>
          <a:p>
            <a:pPr algn="just"/>
            <a:endParaRPr lang="en-IN" sz="2000" dirty="0" smtClean="0">
              <a:solidFill>
                <a:srgbClr val="002060"/>
              </a:solidFill>
              <a:latin typeface="Arial" panose="020B0604020202020204" pitchFamily="34" charset="0"/>
              <a:cs typeface="Arial" panose="020B0604020202020204" pitchFamily="34" charset="0"/>
            </a:endParaRPr>
          </a:p>
          <a:p>
            <a:pPr algn="just"/>
            <a:endParaRPr lang="en-IN" sz="2000" dirty="0" smtClean="0">
              <a:solidFill>
                <a:srgbClr val="002060"/>
              </a:solidFill>
              <a:latin typeface="Arial" panose="020B0604020202020204" pitchFamily="34" charset="0"/>
              <a:cs typeface="Arial" panose="020B0604020202020204" pitchFamily="34" charset="0"/>
            </a:endParaRPr>
          </a:p>
          <a:p>
            <a:pPr algn="just"/>
            <a:endParaRPr lang="en-IN" sz="2000" dirty="0" smtClean="0">
              <a:solidFill>
                <a:srgbClr val="002060"/>
              </a:solidFill>
              <a:latin typeface="Arial" panose="020B0604020202020204" pitchFamily="34" charset="0"/>
              <a:cs typeface="Arial" panose="020B0604020202020204" pitchFamily="34" charset="0"/>
            </a:endParaRPr>
          </a:p>
          <a:p>
            <a:pPr algn="just"/>
            <a:endParaRPr lang="en-IN" sz="2000" dirty="0" smtClean="0">
              <a:solidFill>
                <a:srgbClr val="002060"/>
              </a:solidFill>
              <a:latin typeface="Arial" panose="020B0604020202020204" pitchFamily="34" charset="0"/>
              <a:cs typeface="Arial" panose="020B0604020202020204" pitchFamily="34" charset="0"/>
            </a:endParaRPr>
          </a:p>
          <a:p>
            <a:pPr algn="just"/>
            <a:endParaRPr lang="en-IN" sz="2000" dirty="0" smtClean="0">
              <a:solidFill>
                <a:srgbClr val="002060"/>
              </a:solidFill>
              <a:latin typeface="Arial" panose="020B0604020202020204" pitchFamily="34" charset="0"/>
              <a:cs typeface="Arial" panose="020B0604020202020204" pitchFamily="34" charset="0"/>
            </a:endParaRPr>
          </a:p>
          <a:p>
            <a:pPr algn="just"/>
            <a:endParaRPr lang="en-IN" sz="2000" dirty="0">
              <a:solidFill>
                <a:srgbClr val="002060"/>
              </a:solidFill>
              <a:latin typeface="Arial" panose="020B0604020202020204" pitchFamily="34" charset="0"/>
              <a:cs typeface="Arial" panose="020B0604020202020204" pitchFamily="34" charset="0"/>
            </a:endParaRPr>
          </a:p>
        </p:txBody>
      </p:sp>
      <p:sp>
        <p:nvSpPr>
          <p:cNvPr id="7" name="Rectangle 6"/>
          <p:cNvSpPr/>
          <p:nvPr/>
        </p:nvSpPr>
        <p:spPr>
          <a:xfrm>
            <a:off x="169816" y="270050"/>
            <a:ext cx="1556836" cy="369332"/>
          </a:xfrm>
          <a:prstGeom prst="rect">
            <a:avLst/>
          </a:prstGeom>
        </p:spPr>
        <p:txBody>
          <a:bodyPr wrap="none">
            <a:spAutoFit/>
          </a:bodyPr>
          <a:lstStyle/>
          <a:p>
            <a:r>
              <a:rPr lang="en-IN" b="1" dirty="0">
                <a:solidFill>
                  <a:schemeClr val="bg2">
                    <a:lumMod val="50000"/>
                  </a:schemeClr>
                </a:solidFill>
                <a:latin typeface="Arial" panose="020B0604020202020204" pitchFamily="34" charset="0"/>
                <a:cs typeface="Arial" panose="020B0604020202020204" pitchFamily="34" charset="0"/>
              </a:rPr>
              <a:t>Continued…</a:t>
            </a:r>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t="583" b="8538"/>
          <a:stretch>
            <a:fillRect/>
          </a:stretch>
        </p:blipFill>
        <p:spPr>
          <a:xfrm>
            <a:off x="0" y="0"/>
            <a:ext cx="12192000" cy="6858000"/>
          </a:xfrm>
          <a:prstGeom prst="rect">
            <a:avLst/>
          </a:prstGeom>
          <a:solidFill>
            <a:schemeClr val="accent1">
              <a:lumMod val="20000"/>
              <a:lumOff val="80000"/>
            </a:schemeClr>
          </a:solidFill>
        </p:spPr>
      </p:pic>
      <p:sp>
        <p:nvSpPr>
          <p:cNvPr id="4" name="Rectangle 3"/>
          <p:cNvSpPr/>
          <p:nvPr/>
        </p:nvSpPr>
        <p:spPr>
          <a:xfrm rot="20313984">
            <a:off x="830330" y="1577371"/>
            <a:ext cx="8544357" cy="1569660"/>
          </a:xfrm>
          <a:prstGeom prst="rect">
            <a:avLst/>
          </a:prstGeom>
          <a:noFill/>
        </p:spPr>
        <p:txBody>
          <a:bodyPr wrap="square" lIns="91440" tIns="45720" rIns="91440" bIns="45720">
            <a:spAutoFit/>
          </a:bodyPr>
          <a:lstStyle/>
          <a:p>
            <a:pPr algn="ctr"/>
            <a:r>
              <a:rPr lang="en-IN" sz="9600" b="0" cap="none" spc="0" dirty="0" smtClean="0">
                <a:ln w="0"/>
                <a:solidFill>
                  <a:schemeClr val="bg1">
                    <a:lumMod val="85000"/>
                  </a:schemeClr>
                </a:solidFill>
                <a:effectLst>
                  <a:reflection blurRad="6350" stA="53000" endA="300" endPos="35500" dir="5400000" sy="-90000" algn="bl" rotWithShape="0"/>
                </a:effectLst>
                <a:latin typeface="Showcard Gothic" panose="04020904020102020604" pitchFamily="82" charset="0"/>
                <a:cs typeface="Times New Roman" panose="02020603050405020304" pitchFamily="18" charset="0"/>
              </a:rPr>
              <a:t>THANK YOU</a:t>
            </a:r>
            <a:endParaRPr lang="en-IN" sz="9600" b="0" cap="none" spc="0" dirty="0">
              <a:ln w="0"/>
              <a:solidFill>
                <a:schemeClr val="bg1">
                  <a:lumMod val="85000"/>
                </a:schemeClr>
              </a:solidFill>
              <a:effectLst>
                <a:reflection blurRad="6350" stA="53000" endA="300" endPos="35500" dir="5400000" sy="-90000" algn="bl" rotWithShape="0"/>
              </a:effectLst>
              <a:latin typeface="Showcard Gothic" panose="04020904020102020604" pitchFamily="82" charset="0"/>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23635" y="574767"/>
            <a:ext cx="3553098" cy="653141"/>
          </a:xfrm>
          <a:noFill/>
          <a:ln>
            <a:noFill/>
          </a:ln>
        </p:spPr>
        <p:txBody>
          <a:bodyPr>
            <a:noAutofit/>
          </a:bodyPr>
          <a:lstStyle/>
          <a:p>
            <a:r>
              <a:rPr lang="en-US" sz="3200" b="1" dirty="0" smtClean="0">
                <a:solidFill>
                  <a:schemeClr val="tx1"/>
                </a:solidFill>
                <a:latin typeface="Times New Roman" panose="02020603050405020304" pitchFamily="18" charset="0"/>
                <a:cs typeface="Times New Roman" panose="02020603050405020304" pitchFamily="18" charset="0"/>
              </a:rPr>
              <a:t>INTRODUCTION</a:t>
            </a:r>
            <a:endParaRPr lang="en-US" sz="3200" b="1" dirty="0">
              <a:solidFill>
                <a:schemeClr val="tx1"/>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256861" y="1319348"/>
            <a:ext cx="11486647" cy="5249427"/>
          </a:xfrm>
        </p:spPr>
        <p:txBody>
          <a:bodyPr>
            <a:normAutofit/>
          </a:bodyPr>
          <a:lstStyle/>
          <a:p>
            <a:pPr algn="just">
              <a:buClr>
                <a:schemeClr val="tx1"/>
              </a:buClr>
              <a:buFont typeface="Wingdings" panose="05000000000000000000" pitchFamily="2" charset="2"/>
              <a:buChar char="Ø"/>
            </a:pPr>
            <a:r>
              <a:rPr lang="en-US" sz="2000" dirty="0" smtClean="0">
                <a:solidFill>
                  <a:srgbClr val="002060"/>
                </a:solidFill>
                <a:latin typeface="Times New Roman" panose="02020603050405020304" pitchFamily="18" charset="0"/>
                <a:cs typeface="Times New Roman" panose="02020603050405020304" pitchFamily="18" charset="0"/>
              </a:rPr>
              <a:t>Railway system is the most dependent transportation medium in our country. Thousands of people daily depend on railway transportation.</a:t>
            </a:r>
          </a:p>
          <a:p>
            <a:pPr marL="0" indent="0" algn="just">
              <a:buClr>
                <a:schemeClr val="tx1"/>
              </a:buClr>
              <a:buNone/>
            </a:pPr>
            <a:endParaRPr lang="en-US" sz="2000" dirty="0" smtClean="0">
              <a:solidFill>
                <a:srgbClr val="002060"/>
              </a:solidFill>
              <a:latin typeface="Times New Roman" panose="02020603050405020304" pitchFamily="18" charset="0"/>
              <a:cs typeface="Times New Roman" panose="02020603050405020304" pitchFamily="18" charset="0"/>
            </a:endParaRPr>
          </a:p>
          <a:p>
            <a:pPr algn="just">
              <a:buClr>
                <a:schemeClr val="tx1"/>
              </a:buClr>
              <a:buFont typeface="Wingdings" panose="05000000000000000000" pitchFamily="2" charset="2"/>
              <a:buChar char="Ø"/>
            </a:pPr>
            <a:r>
              <a:rPr lang="en-US" sz="2000" dirty="0" smtClean="0">
                <a:solidFill>
                  <a:srgbClr val="002060"/>
                </a:solidFill>
                <a:latin typeface="Times New Roman" panose="02020603050405020304" pitchFamily="18" charset="0"/>
                <a:cs typeface="Times New Roman" panose="02020603050405020304" pitchFamily="18" charset="0"/>
              </a:rPr>
              <a:t>The Indian railway system lack in providing facilities to the handicapped and elderly aged people who are unable to climb the stairs.</a:t>
            </a:r>
          </a:p>
          <a:p>
            <a:pPr marL="0" indent="0" algn="just">
              <a:buClr>
                <a:schemeClr val="tx1"/>
              </a:buClr>
              <a:buNone/>
            </a:pPr>
            <a:endParaRPr lang="en-US" sz="2000" dirty="0" smtClean="0">
              <a:solidFill>
                <a:srgbClr val="002060"/>
              </a:solidFill>
              <a:latin typeface="Times New Roman" panose="02020603050405020304" pitchFamily="18" charset="0"/>
              <a:cs typeface="Times New Roman" panose="02020603050405020304" pitchFamily="18" charset="0"/>
            </a:endParaRPr>
          </a:p>
          <a:p>
            <a:pPr algn="just">
              <a:buClr>
                <a:schemeClr val="tx1"/>
              </a:buClr>
              <a:buFont typeface="Wingdings" panose="05000000000000000000" pitchFamily="2" charset="2"/>
              <a:buChar char="Ø"/>
            </a:pPr>
            <a:r>
              <a:rPr lang="en-US" sz="2000" dirty="0" smtClean="0">
                <a:solidFill>
                  <a:srgbClr val="002060"/>
                </a:solidFill>
                <a:latin typeface="Times New Roman" panose="02020603050405020304" pitchFamily="18" charset="0"/>
                <a:cs typeface="Times New Roman" panose="02020603050405020304" pitchFamily="18" charset="0"/>
              </a:rPr>
              <a:t>For this category of people it is difficult to take the foot over bridge and reach the other platform especially during peak and emergency situations.</a:t>
            </a:r>
          </a:p>
          <a:p>
            <a:pPr marL="0" indent="0" algn="just">
              <a:buClr>
                <a:schemeClr val="tx1"/>
              </a:buClr>
              <a:buNone/>
            </a:pPr>
            <a:endParaRPr lang="en-US" sz="2000" dirty="0" smtClean="0">
              <a:solidFill>
                <a:srgbClr val="002060"/>
              </a:solidFill>
              <a:latin typeface="Times New Roman" panose="02020603050405020304" pitchFamily="18" charset="0"/>
              <a:cs typeface="Times New Roman" panose="02020603050405020304" pitchFamily="18" charset="0"/>
            </a:endParaRPr>
          </a:p>
          <a:p>
            <a:pPr algn="just">
              <a:buClr>
                <a:schemeClr val="tx1"/>
              </a:buClr>
              <a:buFont typeface="Wingdings" panose="05000000000000000000" pitchFamily="2" charset="2"/>
              <a:buChar char="Ø"/>
            </a:pPr>
            <a:r>
              <a:rPr lang="en-US" sz="2000" dirty="0" smtClean="0">
                <a:solidFill>
                  <a:srgbClr val="002060"/>
                </a:solidFill>
                <a:latin typeface="Times New Roman" panose="02020603050405020304" pitchFamily="18" charset="0"/>
                <a:cs typeface="Times New Roman" panose="02020603050405020304" pitchFamily="18" charset="0"/>
              </a:rPr>
              <a:t>This project focuses on incorporating smart railway platform at our railway stations.</a:t>
            </a:r>
          </a:p>
          <a:p>
            <a:pPr marL="0" indent="0" algn="just">
              <a:buClr>
                <a:schemeClr val="tx1"/>
              </a:buClr>
              <a:buNone/>
            </a:pPr>
            <a:endParaRPr lang="en-US" sz="2000" dirty="0" smtClean="0">
              <a:solidFill>
                <a:srgbClr val="002060"/>
              </a:solidFill>
              <a:latin typeface="Times New Roman" panose="02020603050405020304" pitchFamily="18" charset="0"/>
              <a:cs typeface="Times New Roman" panose="02020603050405020304" pitchFamily="18" charset="0"/>
            </a:endParaRPr>
          </a:p>
          <a:p>
            <a:pPr algn="just">
              <a:buClr>
                <a:schemeClr val="tx1"/>
              </a:buClr>
              <a:buFont typeface="Wingdings" panose="05000000000000000000" pitchFamily="2" charset="2"/>
              <a:buChar char="Ø"/>
            </a:pPr>
            <a:r>
              <a:rPr lang="en-US" sz="2000" dirty="0" smtClean="0">
                <a:solidFill>
                  <a:srgbClr val="002060"/>
                </a:solidFill>
                <a:latin typeface="Times New Roman" panose="02020603050405020304" pitchFamily="18" charset="0"/>
                <a:cs typeface="Times New Roman" panose="02020603050405020304" pitchFamily="18" charset="0"/>
              </a:rPr>
              <a:t>The smart railway platform which is integrated between two tracks helps the passengers to cross the platforms by creating </a:t>
            </a:r>
            <a:r>
              <a:rPr lang="en-US" sz="2000" dirty="0">
                <a:solidFill>
                  <a:srgbClr val="002060"/>
                </a:solidFill>
                <a:latin typeface="Times New Roman" panose="02020603050405020304" pitchFamily="18" charset="0"/>
                <a:cs typeface="Times New Roman" panose="02020603050405020304" pitchFamily="18" charset="0"/>
              </a:rPr>
              <a:t>a</a:t>
            </a:r>
            <a:r>
              <a:rPr lang="en-US" sz="2000" dirty="0" smtClean="0">
                <a:solidFill>
                  <a:srgbClr val="002060"/>
                </a:solidFill>
                <a:latin typeface="Times New Roman" panose="02020603050405020304" pitchFamily="18" charset="0"/>
                <a:cs typeface="Times New Roman" panose="02020603050405020304" pitchFamily="18" charset="0"/>
              </a:rPr>
              <a:t> virtual platform.</a:t>
            </a:r>
          </a:p>
          <a:p>
            <a:pPr>
              <a:buClr>
                <a:schemeClr val="tx1"/>
              </a:buClr>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87338" y="1489166"/>
            <a:ext cx="5760720" cy="3892731"/>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nvGraphicFramePr>
        <p:xfrm>
          <a:off x="280472" y="584775"/>
          <a:ext cx="11258997" cy="6107963"/>
        </p:xfrm>
        <a:graphic>
          <a:graphicData uri="http://schemas.openxmlformats.org/drawingml/2006/table">
            <a:tbl>
              <a:tblPr firstRow="1" bandRow="1">
                <a:tableStyleId>{5C22544A-7EE6-4342-B048-85BDC9FD1C3A}</a:tableStyleId>
              </a:tblPr>
              <a:tblGrid>
                <a:gridCol w="762716">
                  <a:extLst>
                    <a:ext uri="{9D8B030D-6E8A-4147-A177-3AD203B41FA5}">
                      <a16:colId xmlns:a16="http://schemas.microsoft.com/office/drawing/2014/main" val="20000"/>
                    </a:ext>
                  </a:extLst>
                </a:gridCol>
                <a:gridCol w="4151494">
                  <a:extLst>
                    <a:ext uri="{9D8B030D-6E8A-4147-A177-3AD203B41FA5}">
                      <a16:colId xmlns:a16="http://schemas.microsoft.com/office/drawing/2014/main" val="20001"/>
                    </a:ext>
                  </a:extLst>
                </a:gridCol>
                <a:gridCol w="3206142">
                  <a:extLst>
                    <a:ext uri="{9D8B030D-6E8A-4147-A177-3AD203B41FA5}">
                      <a16:colId xmlns:a16="http://schemas.microsoft.com/office/drawing/2014/main" val="20002"/>
                    </a:ext>
                  </a:extLst>
                </a:gridCol>
                <a:gridCol w="3138645">
                  <a:extLst>
                    <a:ext uri="{9D8B030D-6E8A-4147-A177-3AD203B41FA5}">
                      <a16:colId xmlns:a16="http://schemas.microsoft.com/office/drawing/2014/main" val="20003"/>
                    </a:ext>
                  </a:extLst>
                </a:gridCol>
              </a:tblGrid>
              <a:tr h="444974">
                <a:tc>
                  <a:txBody>
                    <a:bodyPr/>
                    <a:lstStyle/>
                    <a:p>
                      <a:r>
                        <a:rPr lang="en-IN" sz="1600" dirty="0" smtClean="0"/>
                        <a:t>Sl.no</a:t>
                      </a:r>
                      <a:endParaRPr lang="en-IN" sz="1600" dirty="0"/>
                    </a:p>
                  </a:txBody>
                  <a:tcPr/>
                </a:tc>
                <a:tc>
                  <a:txBody>
                    <a:bodyPr/>
                    <a:lstStyle/>
                    <a:p>
                      <a:r>
                        <a:rPr lang="en-IN" sz="1600" dirty="0" smtClean="0"/>
                        <a:t>Paper Details</a:t>
                      </a:r>
                      <a:endParaRPr lang="en-IN" sz="1600" dirty="0"/>
                    </a:p>
                  </a:txBody>
                  <a:tcPr/>
                </a:tc>
                <a:tc>
                  <a:txBody>
                    <a:bodyPr/>
                    <a:lstStyle/>
                    <a:p>
                      <a:r>
                        <a:rPr lang="en-IN" sz="1600" dirty="0" smtClean="0"/>
                        <a:t>Contribution</a:t>
                      </a:r>
                      <a:endParaRPr lang="en-IN" sz="1600" dirty="0"/>
                    </a:p>
                  </a:txBody>
                  <a:tcPr/>
                </a:tc>
                <a:tc>
                  <a:txBody>
                    <a:bodyPr/>
                    <a:lstStyle/>
                    <a:p>
                      <a:r>
                        <a:rPr lang="en-IN" sz="1600" dirty="0" smtClean="0"/>
                        <a:t>Drawbacks</a:t>
                      </a:r>
                      <a:endParaRPr lang="en-IN" sz="1600" dirty="0"/>
                    </a:p>
                  </a:txBody>
                  <a:tcPr/>
                </a:tc>
                <a:extLst>
                  <a:ext uri="{0D108BD9-81ED-4DB2-BD59-A6C34878D82A}">
                    <a16:rowId xmlns:a16="http://schemas.microsoft.com/office/drawing/2014/main" val="10000"/>
                  </a:ext>
                </a:extLst>
              </a:tr>
              <a:tr h="1969103">
                <a:tc>
                  <a:txBody>
                    <a:bodyPr/>
                    <a:lstStyle/>
                    <a:p>
                      <a:r>
                        <a:rPr lang="en-IN" sz="1600" dirty="0" smtClean="0">
                          <a:solidFill>
                            <a:srgbClr val="002060"/>
                          </a:solidFill>
                        </a:rPr>
                        <a:t>[1].</a:t>
                      </a:r>
                      <a:endParaRPr lang="en-IN" sz="1600" dirty="0">
                        <a:solidFill>
                          <a:srgbClr val="002060"/>
                        </a:solidFill>
                      </a:endParaRPr>
                    </a:p>
                  </a:txBody>
                  <a:tcPr/>
                </a:tc>
                <a:tc>
                  <a:txBody>
                    <a:bodyPr/>
                    <a:lstStyle/>
                    <a:p>
                      <a:pPr marL="285750" marR="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Ø"/>
                        <a:defRPr/>
                      </a:pPr>
                      <a:r>
                        <a:rPr lang="en-US" sz="1600" b="0" i="0" u="none" strike="noStrike" kern="1200" baseline="0" dirty="0" smtClean="0">
                          <a:solidFill>
                            <a:srgbClr val="002060"/>
                          </a:solidFill>
                          <a:latin typeface="Arial" panose="020B0604020202020204" pitchFamily="34" charset="0"/>
                          <a:ea typeface="+mn-ea"/>
                          <a:cs typeface="Arial" panose="020B0604020202020204" pitchFamily="34" charset="0"/>
                        </a:rPr>
                        <a:t>“Automated mobile platform for physically challenged people in railway junction”, </a:t>
                      </a:r>
                      <a:r>
                        <a:rPr lang="en-IN" sz="1600" b="0" i="0" u="none" strike="noStrike" kern="1200" baseline="0" dirty="0" smtClean="0">
                          <a:solidFill>
                            <a:srgbClr val="002060"/>
                          </a:solidFill>
                          <a:latin typeface="Arial" panose="020B0604020202020204" pitchFamily="34" charset="0"/>
                          <a:ea typeface="+mn-ea"/>
                          <a:cs typeface="Arial" panose="020B0604020202020204" pitchFamily="34" charset="0"/>
                        </a:rPr>
                        <a:t>Dr .P. Gomathi, Dinesh.,</a:t>
                      </a:r>
                      <a:r>
                        <a:rPr lang="en-US" sz="1600" b="0" i="0" u="none" strike="noStrike" kern="1200" baseline="0" dirty="0" smtClean="0">
                          <a:solidFill>
                            <a:srgbClr val="002060"/>
                          </a:solidFill>
                          <a:latin typeface="Arial" panose="020B0604020202020204" pitchFamily="34" charset="0"/>
                          <a:ea typeface="+mn-ea"/>
                          <a:cs typeface="Arial" panose="020B0604020202020204" pitchFamily="34" charset="0"/>
                        </a:rPr>
                        <a:t>International Journal of Advanced Engineering Technology E-ISSN 09763945 Int J Adv Engg Tech/Vol. VII/Issue II/April-June, 2017/559-562. </a:t>
                      </a:r>
                      <a:endParaRPr lang="en-IN" sz="1600" dirty="0" smtClean="0">
                        <a:solidFill>
                          <a:srgbClr val="002060"/>
                        </a:solidFill>
                        <a:latin typeface="Arial" panose="020B0604020202020204" pitchFamily="34" charset="0"/>
                        <a:cs typeface="Arial" panose="020B0604020202020204" pitchFamily="34" charset="0"/>
                      </a:endParaRPr>
                    </a:p>
                    <a:p>
                      <a:pPr marL="285750" indent="-285750" algn="l">
                        <a:buFont typeface="Wingdings" panose="05000000000000000000" pitchFamily="2" charset="2"/>
                        <a:buChar char="Ø"/>
                      </a:pPr>
                      <a:endParaRPr lang="en-IN" sz="1600" dirty="0">
                        <a:solidFill>
                          <a:srgbClr val="002060"/>
                        </a:solidFill>
                        <a:latin typeface="Arial" panose="020B0604020202020204" pitchFamily="34" charset="0"/>
                        <a:cs typeface="Arial" panose="020B0604020202020204" pitchFamily="34" charset="0"/>
                      </a:endParaRPr>
                    </a:p>
                  </a:txBody>
                  <a:tcPr/>
                </a:tc>
                <a:tc>
                  <a:txBody>
                    <a:bodyPr/>
                    <a:lstStyle/>
                    <a:p>
                      <a:pPr marL="285750" indent="-285750">
                        <a:buFont typeface="Wingdings" panose="05000000000000000000" pitchFamily="2" charset="2"/>
                        <a:buChar char="Ø"/>
                      </a:pPr>
                      <a:r>
                        <a:rPr lang="en-IN" sz="1600" dirty="0" smtClean="0">
                          <a:solidFill>
                            <a:srgbClr val="002060"/>
                          </a:solidFill>
                          <a:latin typeface="Arial" panose="020B0604020202020204" pitchFamily="34" charset="0"/>
                          <a:cs typeface="Arial" panose="020B0604020202020204" pitchFamily="34" charset="0"/>
                        </a:rPr>
                        <a:t>They</a:t>
                      </a:r>
                      <a:r>
                        <a:rPr lang="en-IN" sz="1600" baseline="0" dirty="0" smtClean="0">
                          <a:solidFill>
                            <a:srgbClr val="002060"/>
                          </a:solidFill>
                          <a:latin typeface="Arial" panose="020B0604020202020204" pitchFamily="34" charset="0"/>
                          <a:cs typeface="Arial" panose="020B0604020202020204" pitchFamily="34" charset="0"/>
                        </a:rPr>
                        <a:t> </a:t>
                      </a:r>
                      <a:r>
                        <a:rPr lang="en-IN" sz="1600" dirty="0" smtClean="0">
                          <a:solidFill>
                            <a:srgbClr val="002060"/>
                          </a:solidFill>
                          <a:latin typeface="Arial" panose="020B0604020202020204" pitchFamily="34" charset="0"/>
                          <a:cs typeface="Arial" panose="020B0604020202020204" pitchFamily="34" charset="0"/>
                        </a:rPr>
                        <a:t>programmed mobile platform to old aged people.</a:t>
                      </a:r>
                    </a:p>
                    <a:p>
                      <a:pPr marL="285750" indent="-285750">
                        <a:buFont typeface="Wingdings" panose="05000000000000000000" pitchFamily="2" charset="2"/>
                        <a:buChar char="Ø"/>
                      </a:pPr>
                      <a:endParaRPr lang="en-IN" sz="1600" dirty="0" smtClean="0">
                        <a:solidFill>
                          <a:srgbClr val="002060"/>
                        </a:solidFill>
                        <a:latin typeface="Arial" panose="020B0604020202020204" pitchFamily="34" charset="0"/>
                        <a:cs typeface="Arial" panose="020B0604020202020204" pitchFamily="34" charset="0"/>
                      </a:endParaRPr>
                    </a:p>
                    <a:p>
                      <a:pPr marL="285750" indent="-285750">
                        <a:buFont typeface="Wingdings" panose="05000000000000000000" pitchFamily="2" charset="2"/>
                        <a:buChar char="Ø"/>
                      </a:pPr>
                      <a:r>
                        <a:rPr lang="en-IN" sz="1600" dirty="0" smtClean="0">
                          <a:solidFill>
                            <a:srgbClr val="002060"/>
                          </a:solidFill>
                          <a:latin typeface="Arial" panose="020B0604020202020204" pitchFamily="34" charset="0"/>
                          <a:cs typeface="Arial" panose="020B0604020202020204" pitchFamily="34" charset="0"/>
                        </a:rPr>
                        <a:t>Voice declaration</a:t>
                      </a:r>
                      <a:r>
                        <a:rPr lang="en-IN" sz="1600" baseline="0" dirty="0" smtClean="0">
                          <a:solidFill>
                            <a:srgbClr val="002060"/>
                          </a:solidFill>
                          <a:latin typeface="Arial" panose="020B0604020202020204" pitchFamily="34" charset="0"/>
                          <a:cs typeface="Arial" panose="020B0604020202020204" pitchFamily="34" charset="0"/>
                        </a:rPr>
                        <a:t> and escalators are provided.</a:t>
                      </a:r>
                      <a:endParaRPr lang="en-IN" sz="1600" dirty="0">
                        <a:solidFill>
                          <a:srgbClr val="002060"/>
                        </a:solidFill>
                        <a:latin typeface="Arial" panose="020B0604020202020204" pitchFamily="34" charset="0"/>
                        <a:cs typeface="Arial" panose="020B0604020202020204" pitchFamily="34" charset="0"/>
                      </a:endParaRPr>
                    </a:p>
                  </a:txBody>
                  <a:tcPr/>
                </a:tc>
                <a:tc>
                  <a:txBody>
                    <a:bodyPr/>
                    <a:lstStyle/>
                    <a:p>
                      <a:pPr marL="285750" indent="-285750" algn="l">
                        <a:buFont typeface="Wingdings" panose="05000000000000000000" pitchFamily="2" charset="2"/>
                        <a:buChar char="Ø"/>
                      </a:pPr>
                      <a:r>
                        <a:rPr lang="en-IN" sz="1600" dirty="0" smtClean="0">
                          <a:solidFill>
                            <a:srgbClr val="002060"/>
                          </a:solidFill>
                          <a:latin typeface="Arial" panose="020B0604020202020204" pitchFamily="34" charset="0"/>
                          <a:cs typeface="Arial" panose="020B0604020202020204" pitchFamily="34" charset="0"/>
                        </a:rPr>
                        <a:t>They have used  IR sensors to detect</a:t>
                      </a:r>
                      <a:r>
                        <a:rPr lang="en-IN" sz="1600" baseline="0" dirty="0" smtClean="0">
                          <a:solidFill>
                            <a:srgbClr val="002060"/>
                          </a:solidFill>
                          <a:latin typeface="Arial" panose="020B0604020202020204" pitchFamily="34" charset="0"/>
                          <a:cs typeface="Arial" panose="020B0604020202020204" pitchFamily="34" charset="0"/>
                        </a:rPr>
                        <a:t> train motion.</a:t>
                      </a:r>
                    </a:p>
                    <a:p>
                      <a:pPr marL="285750" indent="-285750" algn="l">
                        <a:buFont typeface="Wingdings" panose="05000000000000000000" pitchFamily="2" charset="2"/>
                        <a:buChar char="Ø"/>
                      </a:pPr>
                      <a:r>
                        <a:rPr lang="en-IN" sz="1600" baseline="0" dirty="0" smtClean="0">
                          <a:solidFill>
                            <a:srgbClr val="002060"/>
                          </a:solidFill>
                          <a:latin typeface="Arial" panose="020B0604020202020204" pitchFamily="34" charset="0"/>
                          <a:cs typeface="Arial" panose="020B0604020202020204" pitchFamily="34" charset="0"/>
                        </a:rPr>
                        <a:t>IR sensors are very agile, and proves inaccurate.</a:t>
                      </a:r>
                    </a:p>
                    <a:p>
                      <a:pPr marL="285750" indent="-285750" algn="l">
                        <a:buFont typeface="Wingdings" panose="05000000000000000000" pitchFamily="2" charset="2"/>
                        <a:buChar char="Ø"/>
                      </a:pPr>
                      <a:r>
                        <a:rPr lang="en-IN" sz="1600" baseline="0" dirty="0" smtClean="0">
                          <a:solidFill>
                            <a:srgbClr val="002060"/>
                          </a:solidFill>
                          <a:latin typeface="Arial" panose="020B0604020202020204" pitchFamily="34" charset="0"/>
                          <a:cs typeface="Arial" panose="020B0604020202020204" pitchFamily="34" charset="0"/>
                        </a:rPr>
                        <a:t>AVR studio requires an IDE and programming skills.</a:t>
                      </a:r>
                      <a:endParaRPr lang="en-IN" sz="1600" dirty="0">
                        <a:solidFill>
                          <a:srgbClr val="00206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1"/>
                  </a:ext>
                </a:extLst>
              </a:tr>
              <a:tr h="1733986">
                <a:tc>
                  <a:txBody>
                    <a:bodyPr/>
                    <a:lstStyle/>
                    <a:p>
                      <a:r>
                        <a:rPr lang="en-IN" sz="1600" dirty="0" smtClean="0">
                          <a:solidFill>
                            <a:srgbClr val="002060"/>
                          </a:solidFill>
                        </a:rPr>
                        <a:t>[2].</a:t>
                      </a:r>
                      <a:endParaRPr lang="en-IN" sz="1600" dirty="0">
                        <a:solidFill>
                          <a:srgbClr val="002060"/>
                        </a:solidFill>
                      </a:endParaRPr>
                    </a:p>
                  </a:txBody>
                  <a:tcPr/>
                </a:tc>
                <a:tc>
                  <a:txBody>
                    <a:bodyPr/>
                    <a:lstStyle/>
                    <a:p>
                      <a:pPr marL="285750" marR="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Ø"/>
                        <a:defRPr/>
                      </a:pPr>
                      <a:r>
                        <a:rPr lang="en-US" sz="1600" b="0" i="0" u="none" strike="noStrike" kern="1200" baseline="0" dirty="0" smtClean="0">
                          <a:solidFill>
                            <a:srgbClr val="002060"/>
                          </a:solidFill>
                          <a:latin typeface="Arial" panose="020B0604020202020204" pitchFamily="34" charset="0"/>
                          <a:ea typeface="+mn-ea"/>
                          <a:cs typeface="Arial" panose="020B0604020202020204" pitchFamily="34" charset="0"/>
                        </a:rPr>
                        <a:t>“Smart railway crossing embedded with automated platform bridge”, </a:t>
                      </a:r>
                      <a:r>
                        <a:rPr lang="en-IN" sz="1600" b="0" i="0" u="none" strike="noStrike" kern="1200" baseline="0" dirty="0" smtClean="0">
                          <a:solidFill>
                            <a:srgbClr val="002060"/>
                          </a:solidFill>
                          <a:latin typeface="Arial" panose="020B0604020202020204" pitchFamily="34" charset="0"/>
                          <a:ea typeface="+mn-ea"/>
                          <a:cs typeface="Arial" panose="020B0604020202020204" pitchFamily="34" charset="0"/>
                        </a:rPr>
                        <a:t>Prashantha B, Harisha S, </a:t>
                      </a:r>
                      <a:r>
                        <a:rPr lang="en-US" sz="1600" b="0" i="0" u="none" strike="noStrike" kern="1200" baseline="0" dirty="0" smtClean="0">
                          <a:solidFill>
                            <a:srgbClr val="002060"/>
                          </a:solidFill>
                          <a:latin typeface="Arial" panose="020B0604020202020204" pitchFamily="34" charset="0"/>
                          <a:ea typeface="+mn-ea"/>
                          <a:cs typeface="Arial" panose="020B0604020202020204" pitchFamily="34" charset="0"/>
                        </a:rPr>
                        <a:t>issue on August 2016 by IJRET in 2321-730. Engineering and Technology eISSN: </a:t>
                      </a:r>
                      <a:r>
                        <a:rPr lang="en-IN" sz="1600" b="0" i="0" u="none" strike="noStrike" kern="1200" baseline="0" dirty="0" smtClean="0">
                          <a:solidFill>
                            <a:srgbClr val="002060"/>
                          </a:solidFill>
                          <a:latin typeface="Arial" panose="020B0604020202020204" pitchFamily="34" charset="0"/>
                          <a:ea typeface="+mn-ea"/>
                          <a:cs typeface="Arial" panose="020B0604020202020204" pitchFamily="34" charset="0"/>
                        </a:rPr>
                        <a:t>2319-1163. </a:t>
                      </a:r>
                      <a:endParaRPr lang="en-IN" sz="1600" dirty="0" smtClean="0">
                        <a:solidFill>
                          <a:srgbClr val="002060"/>
                        </a:solidFill>
                        <a:latin typeface="Arial" panose="020B0604020202020204" pitchFamily="34" charset="0"/>
                        <a:cs typeface="Arial" panose="020B0604020202020204" pitchFamily="34" charset="0"/>
                      </a:endParaRPr>
                    </a:p>
                  </a:txBody>
                  <a:tcPr/>
                </a:tc>
                <a:tc>
                  <a:txBody>
                    <a:bodyPr/>
                    <a:lstStyle/>
                    <a:p>
                      <a:pPr marL="285750" indent="-285750">
                        <a:buFont typeface="Wingdings" panose="05000000000000000000" pitchFamily="2" charset="2"/>
                        <a:buChar char="Ø"/>
                      </a:pPr>
                      <a:r>
                        <a:rPr lang="en-IN" sz="1600" dirty="0" smtClean="0">
                          <a:solidFill>
                            <a:srgbClr val="002060"/>
                          </a:solidFill>
                          <a:latin typeface="Arial" panose="020B0604020202020204" pitchFamily="34" charset="0"/>
                          <a:cs typeface="Arial" panose="020B0604020202020204" pitchFamily="34" charset="0"/>
                        </a:rPr>
                        <a:t>To Provide</a:t>
                      </a:r>
                      <a:r>
                        <a:rPr lang="en-IN" sz="1600" baseline="0" dirty="0" smtClean="0">
                          <a:solidFill>
                            <a:srgbClr val="002060"/>
                          </a:solidFill>
                          <a:latin typeface="Arial" panose="020B0604020202020204" pitchFamily="34" charset="0"/>
                          <a:cs typeface="Arial" panose="020B0604020202020204" pitchFamily="34" charset="0"/>
                        </a:rPr>
                        <a:t> automatic level crossing.</a:t>
                      </a:r>
                    </a:p>
                    <a:p>
                      <a:pPr marL="285750" indent="-285750">
                        <a:buFont typeface="Wingdings" panose="05000000000000000000" pitchFamily="2" charset="2"/>
                        <a:buChar char="Ø"/>
                      </a:pPr>
                      <a:endParaRPr lang="en-IN" sz="1600" baseline="0" dirty="0" smtClean="0">
                        <a:solidFill>
                          <a:srgbClr val="002060"/>
                        </a:solidFill>
                        <a:latin typeface="Arial" panose="020B0604020202020204" pitchFamily="34" charset="0"/>
                        <a:cs typeface="Arial" panose="020B0604020202020204" pitchFamily="34" charset="0"/>
                      </a:endParaRPr>
                    </a:p>
                    <a:p>
                      <a:pPr marL="285750" indent="-285750">
                        <a:buFont typeface="Wingdings" panose="05000000000000000000" pitchFamily="2" charset="2"/>
                        <a:buChar char="Ø"/>
                      </a:pPr>
                      <a:r>
                        <a:rPr lang="en-IN" sz="1600" baseline="0" dirty="0" smtClean="0">
                          <a:solidFill>
                            <a:srgbClr val="002060"/>
                          </a:solidFill>
                          <a:latin typeface="Arial" panose="020B0604020202020204" pitchFamily="34" charset="0"/>
                          <a:cs typeface="Arial" panose="020B0604020202020204" pitchFamily="34" charset="0"/>
                        </a:rPr>
                        <a:t>Implemented automated flat form bridge.</a:t>
                      </a:r>
                      <a:endParaRPr lang="en-IN" sz="1600" dirty="0" smtClean="0">
                        <a:solidFill>
                          <a:srgbClr val="002060"/>
                        </a:solidFill>
                        <a:latin typeface="Arial" panose="020B0604020202020204" pitchFamily="34" charset="0"/>
                        <a:cs typeface="Arial" panose="020B0604020202020204" pitchFamily="34" charset="0"/>
                      </a:endParaRPr>
                    </a:p>
                    <a:p>
                      <a:endParaRPr lang="en-IN" sz="1600" dirty="0">
                        <a:solidFill>
                          <a:srgbClr val="002060"/>
                        </a:solidFill>
                        <a:latin typeface="Arial" panose="020B0604020202020204" pitchFamily="34" charset="0"/>
                        <a:cs typeface="Arial" panose="020B0604020202020204" pitchFamily="34" charset="0"/>
                      </a:endParaRPr>
                    </a:p>
                  </a:txBody>
                  <a:tcPr/>
                </a:tc>
                <a:tc>
                  <a:txBody>
                    <a:bodyPr/>
                    <a:lstStyle/>
                    <a:p>
                      <a:pPr marL="285750" indent="-285750" algn="l">
                        <a:buFont typeface="Wingdings" panose="05000000000000000000" pitchFamily="2" charset="2"/>
                        <a:buChar char="Ø"/>
                      </a:pPr>
                      <a:r>
                        <a:rPr lang="en-IN" sz="1600" dirty="0" smtClean="0">
                          <a:solidFill>
                            <a:srgbClr val="002060"/>
                          </a:solidFill>
                          <a:latin typeface="Arial" panose="020B0604020202020204" pitchFamily="34" charset="0"/>
                          <a:cs typeface="Arial" panose="020B0604020202020204" pitchFamily="34" charset="0"/>
                        </a:rPr>
                        <a:t>They have used</a:t>
                      </a:r>
                      <a:r>
                        <a:rPr lang="en-IN" sz="1600" baseline="0" dirty="0" smtClean="0">
                          <a:solidFill>
                            <a:srgbClr val="002060"/>
                          </a:solidFill>
                          <a:latin typeface="Arial" panose="020B0604020202020204" pitchFamily="34" charset="0"/>
                          <a:cs typeface="Arial" panose="020B0604020202020204" pitchFamily="34" charset="0"/>
                        </a:rPr>
                        <a:t> read sensors to detect train motion.</a:t>
                      </a:r>
                    </a:p>
                    <a:p>
                      <a:pPr marL="285750" indent="-285750" algn="l">
                        <a:buFont typeface="Wingdings" panose="05000000000000000000" pitchFamily="2" charset="2"/>
                        <a:buChar char="Ø"/>
                      </a:pPr>
                      <a:r>
                        <a:rPr lang="en-IN" sz="1600" baseline="0" dirty="0" smtClean="0">
                          <a:solidFill>
                            <a:srgbClr val="002060"/>
                          </a:solidFill>
                          <a:latin typeface="Arial" panose="020B0604020202020204" pitchFamily="34" charset="0"/>
                          <a:cs typeface="Arial" panose="020B0604020202020204" pitchFamily="34" charset="0"/>
                        </a:rPr>
                        <a:t>Even these are very agile in finding the train approach much affectively</a:t>
                      </a:r>
                      <a:endParaRPr lang="en-IN" sz="1600" dirty="0" smtClean="0">
                        <a:solidFill>
                          <a:srgbClr val="002060"/>
                        </a:solidFill>
                        <a:latin typeface="Arial" panose="020B0604020202020204" pitchFamily="34" charset="0"/>
                        <a:cs typeface="Arial" panose="020B0604020202020204" pitchFamily="34" charset="0"/>
                      </a:endParaRPr>
                    </a:p>
                    <a:p>
                      <a:endParaRPr lang="en-IN" sz="1600" dirty="0">
                        <a:solidFill>
                          <a:srgbClr val="00206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1822509">
                <a:tc>
                  <a:txBody>
                    <a:bodyPr/>
                    <a:lstStyle/>
                    <a:p>
                      <a:r>
                        <a:rPr lang="en-IN" sz="1600" dirty="0" smtClean="0">
                          <a:solidFill>
                            <a:srgbClr val="002060"/>
                          </a:solidFill>
                        </a:rPr>
                        <a:t>[3].</a:t>
                      </a:r>
                      <a:endParaRPr lang="en-IN" sz="1600" dirty="0">
                        <a:solidFill>
                          <a:srgbClr val="002060"/>
                        </a:solidFill>
                      </a:endParaRPr>
                    </a:p>
                  </a:txBody>
                  <a:tcPr/>
                </a:tc>
                <a:tc>
                  <a:txBody>
                    <a:bodyPr/>
                    <a:lstStyle/>
                    <a:p>
                      <a:pPr marL="285750" marR="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Ø"/>
                        <a:defRPr/>
                      </a:pPr>
                      <a:r>
                        <a:rPr lang="en-US" sz="1600" dirty="0" smtClean="0">
                          <a:solidFill>
                            <a:srgbClr val="002060"/>
                          </a:solidFill>
                          <a:latin typeface="Arial" panose="020B0604020202020204" pitchFamily="34" charset="0"/>
                          <a:cs typeface="Arial" panose="020B0604020202020204" pitchFamily="34" charset="0"/>
                        </a:rPr>
                        <a:t>“Mobility Platform for Physically Challenged People using Wireless Sensor Network”, Vidhya.K, Aarthy. A, International Journal of Engineering &amp; Technology, [S.l.], v. 7, n. 2.24, p. 255-258, </a:t>
                      </a:r>
                      <a:r>
                        <a:rPr lang="en-US" sz="1600" dirty="0" err="1" smtClean="0">
                          <a:solidFill>
                            <a:srgbClr val="002060"/>
                          </a:solidFill>
                          <a:latin typeface="Arial" panose="020B0604020202020204" pitchFamily="34" charset="0"/>
                          <a:cs typeface="Arial" panose="020B0604020202020204" pitchFamily="34" charset="0"/>
                        </a:rPr>
                        <a:t>apr.</a:t>
                      </a:r>
                      <a:r>
                        <a:rPr lang="en-US" sz="1600" dirty="0" smtClean="0">
                          <a:solidFill>
                            <a:srgbClr val="002060"/>
                          </a:solidFill>
                          <a:latin typeface="Arial" panose="020B0604020202020204" pitchFamily="34" charset="0"/>
                          <a:cs typeface="Arial" panose="020B0604020202020204" pitchFamily="34" charset="0"/>
                        </a:rPr>
                        <a:t> 2019. ISSN 2227-524X</a:t>
                      </a:r>
                      <a:r>
                        <a:rPr lang="en-IN" sz="1600" dirty="0" smtClean="0">
                          <a:solidFill>
                            <a:srgbClr val="002060"/>
                          </a:solidFill>
                          <a:latin typeface="Arial" panose="020B0604020202020204" pitchFamily="34" charset="0"/>
                          <a:cs typeface="Arial" panose="020B0604020202020204" pitchFamily="34" charset="0"/>
                        </a:rPr>
                        <a:t>.</a:t>
                      </a:r>
                    </a:p>
                    <a:p>
                      <a:endParaRPr lang="en-IN" sz="1600" dirty="0">
                        <a:solidFill>
                          <a:srgbClr val="002060"/>
                        </a:solidFill>
                        <a:latin typeface="Arial" panose="020B0604020202020204" pitchFamily="34" charset="0"/>
                        <a:cs typeface="Arial" panose="020B0604020202020204" pitchFamily="34" charset="0"/>
                      </a:endParaRPr>
                    </a:p>
                  </a:txBody>
                  <a:tcPr/>
                </a:tc>
                <a:tc>
                  <a:txBody>
                    <a:bodyPr/>
                    <a:lstStyle/>
                    <a:p>
                      <a:pPr marL="285750" indent="-285750">
                        <a:buFont typeface="Wingdings" panose="05000000000000000000" pitchFamily="2" charset="2"/>
                        <a:buChar char="Ø"/>
                      </a:pPr>
                      <a:r>
                        <a:rPr lang="en-IN" sz="1600" dirty="0" smtClean="0">
                          <a:solidFill>
                            <a:srgbClr val="002060"/>
                          </a:solidFill>
                          <a:latin typeface="Arial" panose="020B0604020202020204" pitchFamily="34" charset="0"/>
                          <a:cs typeface="Arial" panose="020B0604020202020204" pitchFamily="34" charset="0"/>
                        </a:rPr>
                        <a:t>Automatic railway bridge</a:t>
                      </a:r>
                      <a:r>
                        <a:rPr lang="en-IN" sz="1600" baseline="0" dirty="0" smtClean="0">
                          <a:solidFill>
                            <a:srgbClr val="002060"/>
                          </a:solidFill>
                          <a:latin typeface="Arial" panose="020B0604020202020204" pitchFamily="34" charset="0"/>
                          <a:cs typeface="Arial" panose="020B0604020202020204" pitchFamily="34" charset="0"/>
                        </a:rPr>
                        <a:t> to move from one platform to another.</a:t>
                      </a:r>
                    </a:p>
                    <a:p>
                      <a:pPr marL="285750" indent="-285750">
                        <a:buFont typeface="Wingdings" panose="05000000000000000000" pitchFamily="2" charset="2"/>
                        <a:buChar char="Ø"/>
                      </a:pPr>
                      <a:r>
                        <a:rPr lang="en-IN" sz="1600" baseline="0" dirty="0" smtClean="0">
                          <a:solidFill>
                            <a:srgbClr val="002060"/>
                          </a:solidFill>
                          <a:latin typeface="Arial" panose="020B0604020202020204" pitchFamily="34" charset="0"/>
                          <a:cs typeface="Arial" panose="020B0604020202020204" pitchFamily="34" charset="0"/>
                        </a:rPr>
                        <a:t>Voice declaration for arrival of train is provided.</a:t>
                      </a:r>
                      <a:endParaRPr lang="en-IN" sz="1600" dirty="0">
                        <a:solidFill>
                          <a:srgbClr val="002060"/>
                        </a:solidFill>
                        <a:latin typeface="Arial" panose="020B0604020202020204" pitchFamily="34" charset="0"/>
                        <a:cs typeface="Arial" panose="020B0604020202020204" pitchFamily="34" charset="0"/>
                      </a:endParaRPr>
                    </a:p>
                  </a:txBody>
                  <a:tcPr/>
                </a:tc>
                <a:tc>
                  <a:txBody>
                    <a:bodyPr/>
                    <a:lstStyle/>
                    <a:p>
                      <a:pPr marL="285750" indent="-285750" algn="l">
                        <a:buFont typeface="Wingdings" panose="05000000000000000000" pitchFamily="2" charset="2"/>
                        <a:buChar char="Ø"/>
                      </a:pPr>
                      <a:r>
                        <a:rPr lang="en-IN" sz="1600" dirty="0" smtClean="0">
                          <a:solidFill>
                            <a:srgbClr val="002060"/>
                          </a:solidFill>
                          <a:latin typeface="Arial" panose="020B0604020202020204" pitchFamily="34" charset="0"/>
                          <a:cs typeface="Arial" panose="020B0604020202020204" pitchFamily="34" charset="0"/>
                        </a:rPr>
                        <a:t>They have used PIR sensor which</a:t>
                      </a:r>
                      <a:r>
                        <a:rPr lang="en-IN" sz="1600" baseline="0" dirty="0" smtClean="0">
                          <a:solidFill>
                            <a:srgbClr val="002060"/>
                          </a:solidFill>
                          <a:latin typeface="Arial" panose="020B0604020202020204" pitchFamily="34" charset="0"/>
                          <a:cs typeface="Arial" panose="020B0604020202020204" pitchFamily="34" charset="0"/>
                        </a:rPr>
                        <a:t> is easily interfered by heat sources.</a:t>
                      </a:r>
                    </a:p>
                    <a:p>
                      <a:pPr marL="285750" indent="-285750" algn="l">
                        <a:buFont typeface="Wingdings" panose="05000000000000000000" pitchFamily="2" charset="2"/>
                        <a:buChar char="Ø"/>
                      </a:pPr>
                      <a:r>
                        <a:rPr lang="en-IN" sz="1600" baseline="0" dirty="0" smtClean="0">
                          <a:solidFill>
                            <a:srgbClr val="002060"/>
                          </a:solidFill>
                          <a:latin typeface="Arial" panose="020B0604020202020204" pitchFamily="34" charset="0"/>
                          <a:cs typeface="Arial" panose="020B0604020202020204" pitchFamily="34" charset="0"/>
                        </a:rPr>
                        <a:t>Inaccuracy</a:t>
                      </a:r>
                      <a:endParaRPr lang="en-IN" sz="1600" dirty="0">
                        <a:solidFill>
                          <a:srgbClr val="00206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3"/>
                  </a:ext>
                </a:extLst>
              </a:tr>
            </a:tbl>
          </a:graphicData>
        </a:graphic>
      </p:graphicFrame>
      <p:sp>
        <p:nvSpPr>
          <p:cNvPr id="3" name="Rectangle 2"/>
          <p:cNvSpPr/>
          <p:nvPr/>
        </p:nvSpPr>
        <p:spPr>
          <a:xfrm>
            <a:off x="3334358" y="0"/>
            <a:ext cx="4647426" cy="584775"/>
          </a:xfrm>
          <a:prstGeom prst="rect">
            <a:avLst/>
          </a:prstGeom>
        </p:spPr>
        <p:txBody>
          <a:bodyPr wrap="none">
            <a:spAutoFit/>
          </a:bodyPr>
          <a:lstStyle/>
          <a:p>
            <a:r>
              <a:rPr lang="en-US" sz="3200" b="1" dirty="0" smtClean="0">
                <a:latin typeface="Times New Roman" panose="02020603050405020304" pitchFamily="18" charset="0"/>
                <a:cs typeface="Times New Roman" panose="02020603050405020304" pitchFamily="18" charset="0"/>
              </a:rPr>
              <a:t>LITERATURE </a:t>
            </a:r>
            <a:r>
              <a:rPr lang="en-US" sz="3200" b="1" dirty="0">
                <a:latin typeface="Times New Roman" panose="02020603050405020304" pitchFamily="18" charset="0"/>
                <a:cs typeface="Times New Roman" panose="02020603050405020304" pitchFamily="18" charset="0"/>
              </a:rPr>
              <a:t>SURVEY</a:t>
            </a:r>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nvGraphicFramePr>
        <p:xfrm>
          <a:off x="231815" y="407969"/>
          <a:ext cx="11681141" cy="6323354"/>
        </p:xfrm>
        <a:graphic>
          <a:graphicData uri="http://schemas.openxmlformats.org/drawingml/2006/table">
            <a:tbl>
              <a:tblPr firstRow="1" bandRow="1">
                <a:tableStyleId>{5C22544A-7EE6-4342-B048-85BDC9FD1C3A}</a:tableStyleId>
              </a:tblPr>
              <a:tblGrid>
                <a:gridCol w="801383">
                  <a:extLst>
                    <a:ext uri="{9D8B030D-6E8A-4147-A177-3AD203B41FA5}">
                      <a16:colId xmlns:a16="http://schemas.microsoft.com/office/drawing/2014/main" val="20000"/>
                    </a:ext>
                  </a:extLst>
                </a:gridCol>
                <a:gridCol w="4105472">
                  <a:extLst>
                    <a:ext uri="{9D8B030D-6E8A-4147-A177-3AD203B41FA5}">
                      <a16:colId xmlns:a16="http://schemas.microsoft.com/office/drawing/2014/main" val="20001"/>
                    </a:ext>
                  </a:extLst>
                </a:gridCol>
                <a:gridCol w="3541600">
                  <a:extLst>
                    <a:ext uri="{9D8B030D-6E8A-4147-A177-3AD203B41FA5}">
                      <a16:colId xmlns:a16="http://schemas.microsoft.com/office/drawing/2014/main" val="20002"/>
                    </a:ext>
                  </a:extLst>
                </a:gridCol>
                <a:gridCol w="3232686">
                  <a:extLst>
                    <a:ext uri="{9D8B030D-6E8A-4147-A177-3AD203B41FA5}">
                      <a16:colId xmlns:a16="http://schemas.microsoft.com/office/drawing/2014/main" val="20003"/>
                    </a:ext>
                  </a:extLst>
                </a:gridCol>
              </a:tblGrid>
              <a:tr h="500927">
                <a:tc>
                  <a:txBody>
                    <a:bodyPr/>
                    <a:lstStyle/>
                    <a:p>
                      <a:r>
                        <a:rPr lang="en-IN" sz="1600" dirty="0" smtClean="0">
                          <a:latin typeface="Arial" panose="020B0604020202020204" pitchFamily="34" charset="0"/>
                          <a:cs typeface="Arial" panose="020B0604020202020204" pitchFamily="34" charset="0"/>
                        </a:rPr>
                        <a:t>Sl.no</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Paper Details</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Contribution</a:t>
                      </a:r>
                      <a:endParaRPr lang="en-IN" sz="1600" dirty="0">
                        <a:latin typeface="Arial" panose="020B0604020202020204" pitchFamily="34" charset="0"/>
                        <a:cs typeface="Arial" panose="020B0604020202020204" pitchFamily="34" charset="0"/>
                      </a:endParaRPr>
                    </a:p>
                  </a:txBody>
                  <a:tcPr/>
                </a:tc>
                <a:tc>
                  <a:txBody>
                    <a:bodyPr/>
                    <a:lstStyle/>
                    <a:p>
                      <a:r>
                        <a:rPr lang="en-IN" sz="1600" dirty="0" smtClean="0">
                          <a:latin typeface="Arial" panose="020B0604020202020204" pitchFamily="34" charset="0"/>
                          <a:cs typeface="Arial" panose="020B0604020202020204" pitchFamily="34" charset="0"/>
                        </a:rPr>
                        <a:t>Drawbacks</a:t>
                      </a:r>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0"/>
                  </a:ext>
                </a:extLst>
              </a:tr>
              <a:tr h="2139803">
                <a:tc>
                  <a:txBody>
                    <a:bodyPr/>
                    <a:lstStyle/>
                    <a:p>
                      <a:r>
                        <a:rPr lang="en-IN" sz="1600" dirty="0" smtClean="0">
                          <a:solidFill>
                            <a:srgbClr val="002060"/>
                          </a:solidFill>
                          <a:latin typeface="Arial" panose="020B0604020202020204" pitchFamily="34" charset="0"/>
                          <a:cs typeface="Arial" panose="020B0604020202020204" pitchFamily="34" charset="0"/>
                        </a:rPr>
                        <a:t>[4].</a:t>
                      </a:r>
                      <a:endParaRPr lang="en-IN" sz="1600" dirty="0">
                        <a:solidFill>
                          <a:srgbClr val="002060"/>
                        </a:solidFill>
                        <a:latin typeface="Arial" panose="020B0604020202020204" pitchFamily="34" charset="0"/>
                        <a:cs typeface="Arial" panose="020B0604020202020204" pitchFamily="34" charset="0"/>
                      </a:endParaRPr>
                    </a:p>
                  </a:txBody>
                  <a:tcPr/>
                </a:tc>
                <a:tc>
                  <a:txBody>
                    <a:bodyPr/>
                    <a:lstStyle/>
                    <a:p>
                      <a:pPr marL="285750" marR="0" indent="-285750" algn="just" defTabSz="457200" rtl="0" eaLnBrk="1" fontAlgn="auto" latinLnBrk="0" hangingPunct="1">
                        <a:lnSpc>
                          <a:spcPct val="100000"/>
                        </a:lnSpc>
                        <a:spcBef>
                          <a:spcPts val="0"/>
                        </a:spcBef>
                        <a:spcAft>
                          <a:spcPts val="0"/>
                        </a:spcAft>
                        <a:buClrTx/>
                        <a:buSzTx/>
                        <a:buFont typeface="Wingdings" panose="05000000000000000000" pitchFamily="2" charset="2"/>
                        <a:buChar char="Ø"/>
                        <a:defRPr/>
                      </a:pPr>
                      <a:r>
                        <a:rPr lang="en-US" sz="1600" b="0" i="0" u="none" strike="noStrike" kern="1200" baseline="0" dirty="0" smtClean="0">
                          <a:solidFill>
                            <a:srgbClr val="002060"/>
                          </a:solidFill>
                          <a:latin typeface="Arial" panose="020B0604020202020204" pitchFamily="34" charset="0"/>
                          <a:ea typeface="+mn-ea"/>
                          <a:cs typeface="Arial" panose="020B0604020202020204" pitchFamily="34" charset="0"/>
                        </a:rPr>
                        <a:t>“Artificial railway platform for domestic railway station” </a:t>
                      </a:r>
                      <a:r>
                        <a:rPr lang="en-IN" sz="1600" b="0" i="0" u="none" strike="noStrike" kern="1200" baseline="0" dirty="0" smtClean="0">
                          <a:solidFill>
                            <a:srgbClr val="002060"/>
                          </a:solidFill>
                          <a:latin typeface="Arial" panose="020B0604020202020204" pitchFamily="34" charset="0"/>
                          <a:ea typeface="+mn-ea"/>
                          <a:cs typeface="Arial" panose="020B0604020202020204" pitchFamily="34" charset="0"/>
                        </a:rPr>
                        <a:t>Sudarsan .P, Ram Kumar. S, Surendar.R, UdaySankar.T, Karthik </a:t>
                      </a:r>
                      <a:r>
                        <a:rPr lang="en-US" sz="1600" b="0" i="0" u="none" strike="noStrike" kern="1200" baseline="0" dirty="0" smtClean="0">
                          <a:solidFill>
                            <a:srgbClr val="002060"/>
                          </a:solidFill>
                          <a:latin typeface="Arial" panose="020B0604020202020204" pitchFamily="34" charset="0"/>
                          <a:ea typeface="+mn-ea"/>
                          <a:cs typeface="Arial" panose="020B0604020202020204" pitchFamily="34" charset="0"/>
                        </a:rPr>
                        <a:t>proceedings of 21st IRF International Conference, 15th March 2016, Chennai, India, ISBN: 978-93-82702-78-8. </a:t>
                      </a:r>
                      <a:endParaRPr lang="en-IN" sz="1600" dirty="0" smtClean="0">
                        <a:solidFill>
                          <a:srgbClr val="002060"/>
                        </a:solidFill>
                        <a:latin typeface="Arial" panose="020B0604020202020204" pitchFamily="34" charset="0"/>
                        <a:cs typeface="Arial" panose="020B0604020202020204" pitchFamily="34" charset="0"/>
                      </a:endParaRPr>
                    </a:p>
                  </a:txBody>
                  <a:tcPr/>
                </a:tc>
                <a:tc>
                  <a:txBody>
                    <a:bodyPr/>
                    <a:lstStyle/>
                    <a:p>
                      <a:pPr marL="285750" indent="-285750">
                        <a:buFont typeface="Wingdings" panose="05000000000000000000" pitchFamily="2" charset="2"/>
                        <a:buChar char="Ø"/>
                      </a:pPr>
                      <a:r>
                        <a:rPr lang="en-IN" sz="1600" dirty="0" smtClean="0">
                          <a:solidFill>
                            <a:srgbClr val="002060"/>
                          </a:solidFill>
                          <a:latin typeface="Arial" panose="020B0604020202020204" pitchFamily="34" charset="0"/>
                          <a:cs typeface="Arial" panose="020B0604020202020204" pitchFamily="34" charset="0"/>
                        </a:rPr>
                        <a:t>To</a:t>
                      </a:r>
                      <a:r>
                        <a:rPr lang="en-IN" sz="1600" baseline="0" dirty="0" smtClean="0">
                          <a:solidFill>
                            <a:srgbClr val="002060"/>
                          </a:solidFill>
                          <a:latin typeface="Arial" panose="020B0604020202020204" pitchFamily="34" charset="0"/>
                          <a:cs typeface="Arial" panose="020B0604020202020204" pitchFamily="34" charset="0"/>
                        </a:rPr>
                        <a:t> automate railway track pedestrian crossing without use of staircase.</a:t>
                      </a:r>
                    </a:p>
                    <a:p>
                      <a:pPr marL="285750" indent="-285750">
                        <a:buFont typeface="Wingdings" panose="05000000000000000000" pitchFamily="2" charset="2"/>
                        <a:buChar char="Ø"/>
                      </a:pPr>
                      <a:r>
                        <a:rPr lang="en-IN" sz="1600" baseline="0" dirty="0" smtClean="0">
                          <a:solidFill>
                            <a:srgbClr val="002060"/>
                          </a:solidFill>
                          <a:latin typeface="Arial" panose="020B0604020202020204" pitchFamily="34" charset="0"/>
                          <a:cs typeface="Arial" panose="020B0604020202020204" pitchFamily="34" charset="0"/>
                        </a:rPr>
                        <a:t>Announcement of status of train arrival for platform users are provided.</a:t>
                      </a:r>
                      <a:endParaRPr lang="en-IN" sz="1600" dirty="0">
                        <a:solidFill>
                          <a:srgbClr val="002060"/>
                        </a:solidFill>
                        <a:latin typeface="Arial" panose="020B0604020202020204" pitchFamily="34" charset="0"/>
                        <a:cs typeface="Arial" panose="020B0604020202020204" pitchFamily="34" charset="0"/>
                      </a:endParaRPr>
                    </a:p>
                  </a:txBody>
                  <a:tcPr/>
                </a:tc>
                <a:tc>
                  <a:txBody>
                    <a:bodyPr/>
                    <a:lstStyle/>
                    <a:p>
                      <a:pPr marL="285750" indent="-285750">
                        <a:buFont typeface="Wingdings" panose="05000000000000000000" pitchFamily="2" charset="2"/>
                        <a:buChar char="Ø"/>
                      </a:pPr>
                      <a:r>
                        <a:rPr lang="en-IN" sz="1600" dirty="0" smtClean="0">
                          <a:solidFill>
                            <a:srgbClr val="002060"/>
                          </a:solidFill>
                          <a:latin typeface="Arial" panose="020B0604020202020204" pitchFamily="34" charset="0"/>
                          <a:cs typeface="Arial" panose="020B0604020202020204" pitchFamily="34" charset="0"/>
                        </a:rPr>
                        <a:t>Sensed</a:t>
                      </a:r>
                      <a:r>
                        <a:rPr lang="en-IN" sz="1600" baseline="0" dirty="0" smtClean="0">
                          <a:solidFill>
                            <a:srgbClr val="002060"/>
                          </a:solidFill>
                          <a:latin typeface="Arial" panose="020B0604020202020204" pitchFamily="34" charset="0"/>
                          <a:cs typeface="Arial" panose="020B0604020202020204" pitchFamily="34" charset="0"/>
                        </a:rPr>
                        <a:t> signals are sent to PIC Microcontroller.</a:t>
                      </a:r>
                    </a:p>
                    <a:p>
                      <a:pPr marL="285750" indent="-285750">
                        <a:buFont typeface="Wingdings" panose="05000000000000000000" pitchFamily="2" charset="2"/>
                        <a:buChar char="Ø"/>
                      </a:pPr>
                      <a:r>
                        <a:rPr lang="en-IN" sz="1600" baseline="0" dirty="0" smtClean="0">
                          <a:solidFill>
                            <a:srgbClr val="002060"/>
                          </a:solidFill>
                          <a:latin typeface="Arial" panose="020B0604020202020204" pitchFamily="34" charset="0"/>
                          <a:cs typeface="Arial" panose="020B0604020202020204" pitchFamily="34" charset="0"/>
                        </a:rPr>
                        <a:t>Due to RISC architecture in PIC, the length of the program is high.</a:t>
                      </a:r>
                    </a:p>
                    <a:p>
                      <a:pPr marL="285750" indent="-285750">
                        <a:buFont typeface="Wingdings" panose="05000000000000000000" pitchFamily="2" charset="2"/>
                        <a:buChar char="Ø"/>
                      </a:pPr>
                      <a:r>
                        <a:rPr lang="en-IN" sz="1600" baseline="0" dirty="0" smtClean="0">
                          <a:solidFill>
                            <a:srgbClr val="002060"/>
                          </a:solidFill>
                          <a:latin typeface="Arial" panose="020B0604020202020204" pitchFamily="34" charset="0"/>
                          <a:cs typeface="Arial" panose="020B0604020202020204" pitchFamily="34" charset="0"/>
                        </a:rPr>
                        <a:t>Program memory is not accessible.</a:t>
                      </a:r>
                      <a:endParaRPr lang="en-IN" sz="1600" dirty="0">
                        <a:solidFill>
                          <a:srgbClr val="00206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1"/>
                  </a:ext>
                </a:extLst>
              </a:tr>
              <a:tr h="1884304">
                <a:tc>
                  <a:txBody>
                    <a:bodyPr/>
                    <a:lstStyle/>
                    <a:p>
                      <a:r>
                        <a:rPr lang="en-IN" sz="1600" dirty="0" smtClean="0">
                          <a:solidFill>
                            <a:srgbClr val="002060"/>
                          </a:solidFill>
                          <a:latin typeface="Arial" panose="020B0604020202020204" pitchFamily="34" charset="0"/>
                          <a:cs typeface="Arial" panose="020B0604020202020204" pitchFamily="34" charset="0"/>
                        </a:rPr>
                        <a:t>[5].</a:t>
                      </a:r>
                      <a:endParaRPr lang="en-IN" sz="1600" dirty="0">
                        <a:solidFill>
                          <a:srgbClr val="002060"/>
                        </a:solidFill>
                        <a:latin typeface="Arial" panose="020B0604020202020204" pitchFamily="34" charset="0"/>
                        <a:cs typeface="Arial" panose="020B0604020202020204" pitchFamily="34" charset="0"/>
                      </a:endParaRPr>
                    </a:p>
                  </a:txBody>
                  <a:tcPr/>
                </a:tc>
                <a:tc>
                  <a:txBody>
                    <a:bodyPr/>
                    <a:lstStyle/>
                    <a:p>
                      <a:pPr marL="285750" marR="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Ø"/>
                        <a:defRPr/>
                      </a:pPr>
                      <a:r>
                        <a:rPr lang="en-IN" sz="1600" dirty="0" smtClean="0">
                          <a:solidFill>
                            <a:srgbClr val="002060"/>
                          </a:solidFill>
                          <a:latin typeface="Arial" panose="020B0604020202020204" pitchFamily="34" charset="0"/>
                          <a:cs typeface="Arial" panose="020B0604020202020204" pitchFamily="34" charset="0"/>
                        </a:rPr>
                        <a:t>“Face Recognition</a:t>
                      </a:r>
                      <a:r>
                        <a:rPr lang="en-IN" sz="1600" baseline="0" dirty="0" smtClean="0">
                          <a:solidFill>
                            <a:srgbClr val="002060"/>
                          </a:solidFill>
                          <a:latin typeface="Arial" panose="020B0604020202020204" pitchFamily="34" charset="0"/>
                          <a:cs typeface="Arial" panose="020B0604020202020204" pitchFamily="34" charset="0"/>
                        </a:rPr>
                        <a:t> based on Convolution Neural Network”</a:t>
                      </a:r>
                      <a:r>
                        <a:rPr lang="en-IN" sz="1600" dirty="0" smtClean="0">
                          <a:solidFill>
                            <a:srgbClr val="002060"/>
                          </a:solidFill>
                          <a:latin typeface="Arial" panose="020B0604020202020204" pitchFamily="34" charset="0"/>
                          <a:cs typeface="Arial" panose="020B0604020202020204" pitchFamily="34" charset="0"/>
                        </a:rPr>
                        <a:t> Kewen Yan, Shaohui</a:t>
                      </a:r>
                      <a:r>
                        <a:rPr lang="en-IN" sz="1600" baseline="0" dirty="0" smtClean="0">
                          <a:solidFill>
                            <a:srgbClr val="002060"/>
                          </a:solidFill>
                          <a:latin typeface="Arial" panose="020B0604020202020204" pitchFamily="34" charset="0"/>
                          <a:cs typeface="Arial" panose="020B0604020202020204" pitchFamily="34" charset="0"/>
                        </a:rPr>
                        <a:t> Huang, Yaoxian Song, Wei Liu, Neng Fan. Proceedings of the 36</a:t>
                      </a:r>
                      <a:r>
                        <a:rPr lang="en-IN" sz="1600" baseline="30000" dirty="0" smtClean="0">
                          <a:solidFill>
                            <a:srgbClr val="002060"/>
                          </a:solidFill>
                          <a:latin typeface="Arial" panose="020B0604020202020204" pitchFamily="34" charset="0"/>
                          <a:cs typeface="Arial" panose="020B0604020202020204" pitchFamily="34" charset="0"/>
                        </a:rPr>
                        <a:t>th</a:t>
                      </a:r>
                      <a:r>
                        <a:rPr lang="en-IN" sz="1600" baseline="0" dirty="0" smtClean="0">
                          <a:solidFill>
                            <a:srgbClr val="002060"/>
                          </a:solidFill>
                          <a:latin typeface="Arial" panose="020B0604020202020204" pitchFamily="34" charset="0"/>
                          <a:cs typeface="Arial" panose="020B0604020202020204" pitchFamily="34" charset="0"/>
                        </a:rPr>
                        <a:t> Chinese Control Conference, July 26-28, 2019, Dalian, China.</a:t>
                      </a:r>
                      <a:endParaRPr lang="en-IN" sz="1600" dirty="0" smtClean="0">
                        <a:solidFill>
                          <a:srgbClr val="002060"/>
                        </a:solidFill>
                        <a:latin typeface="Arial" panose="020B0604020202020204" pitchFamily="34" charset="0"/>
                        <a:cs typeface="Arial" panose="020B0604020202020204" pitchFamily="34" charset="0"/>
                      </a:endParaRPr>
                    </a:p>
                  </a:txBody>
                  <a:tcPr/>
                </a:tc>
                <a:tc>
                  <a:txBody>
                    <a:bodyPr/>
                    <a:lstStyle/>
                    <a:p>
                      <a:pPr marL="285750" indent="-285750" algn="just">
                        <a:buFont typeface="Wingdings" panose="05000000000000000000" pitchFamily="2" charset="2"/>
                        <a:buChar char="Ø"/>
                      </a:pPr>
                      <a:r>
                        <a:rPr lang="en-IN" sz="1600" dirty="0" smtClean="0">
                          <a:solidFill>
                            <a:srgbClr val="002060"/>
                          </a:solidFill>
                          <a:latin typeface="Arial" panose="020B0604020202020204" pitchFamily="34" charset="0"/>
                          <a:cs typeface="Arial" panose="020B0604020202020204" pitchFamily="34" charset="0"/>
                        </a:rPr>
                        <a:t>They</a:t>
                      </a:r>
                      <a:r>
                        <a:rPr lang="en-IN" sz="1600" baseline="0" dirty="0" smtClean="0">
                          <a:solidFill>
                            <a:srgbClr val="002060"/>
                          </a:solidFill>
                          <a:latin typeface="Arial" panose="020B0604020202020204" pitchFamily="34" charset="0"/>
                          <a:cs typeface="Arial" panose="020B0604020202020204" pitchFamily="34" charset="0"/>
                        </a:rPr>
                        <a:t> have used nine convolution neural network for face recognition. </a:t>
                      </a:r>
                    </a:p>
                    <a:p>
                      <a:pPr marL="285750" indent="-285750" algn="just">
                        <a:buFont typeface="Wingdings" panose="05000000000000000000" pitchFamily="2" charset="2"/>
                        <a:buChar char="Ø"/>
                      </a:pPr>
                      <a:r>
                        <a:rPr lang="en-IN" sz="1600" baseline="0" dirty="0" smtClean="0">
                          <a:solidFill>
                            <a:srgbClr val="002060"/>
                          </a:solidFill>
                          <a:latin typeface="Arial" panose="020B0604020202020204" pitchFamily="34" charset="0"/>
                          <a:cs typeface="Arial" panose="020B0604020202020204" pitchFamily="34" charset="0"/>
                        </a:rPr>
                        <a:t>Ubuntu operating system is used as the experimental environment.</a:t>
                      </a:r>
                    </a:p>
                  </a:txBody>
                  <a:tcPr/>
                </a:tc>
                <a:tc>
                  <a:txBody>
                    <a:bodyPr/>
                    <a:lstStyle/>
                    <a:p>
                      <a:pPr marL="285750" indent="-285750">
                        <a:buFont typeface="Wingdings" panose="05000000000000000000" pitchFamily="2" charset="2"/>
                        <a:buChar char="Ø"/>
                      </a:pPr>
                      <a:r>
                        <a:rPr lang="en-IN" sz="1600" dirty="0" smtClean="0">
                          <a:solidFill>
                            <a:srgbClr val="002060"/>
                          </a:solidFill>
                          <a:latin typeface="Arial" panose="020B0604020202020204" pitchFamily="34" charset="0"/>
                          <a:cs typeface="Arial" panose="020B0604020202020204" pitchFamily="34" charset="0"/>
                        </a:rPr>
                        <a:t>The recognition rate is poor</a:t>
                      </a:r>
                      <a:r>
                        <a:rPr lang="en-IN" sz="1600" baseline="0" dirty="0" smtClean="0">
                          <a:solidFill>
                            <a:srgbClr val="002060"/>
                          </a:solidFill>
                          <a:latin typeface="Arial" panose="020B0604020202020204" pitchFamily="34" charset="0"/>
                          <a:cs typeface="Arial" panose="020B0604020202020204" pitchFamily="34" charset="0"/>
                        </a:rPr>
                        <a:t> with face database and IR database.</a:t>
                      </a:r>
                    </a:p>
                    <a:p>
                      <a:pPr marL="285750" indent="-285750">
                        <a:buFont typeface="Wingdings" panose="05000000000000000000" pitchFamily="2" charset="2"/>
                        <a:buChar char="Ø"/>
                      </a:pPr>
                      <a:r>
                        <a:rPr lang="en-IN" sz="1600" baseline="0" dirty="0" smtClean="0">
                          <a:solidFill>
                            <a:srgbClr val="002060"/>
                          </a:solidFill>
                          <a:latin typeface="Arial" panose="020B0604020202020204" pitchFamily="34" charset="0"/>
                          <a:cs typeface="Arial" panose="020B0604020202020204" pitchFamily="34" charset="0"/>
                        </a:rPr>
                        <a:t>Little hardware support for Ubuntu OS.</a:t>
                      </a:r>
                      <a:endParaRPr lang="en-IN" sz="1600" dirty="0">
                        <a:solidFill>
                          <a:srgbClr val="00206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1728517">
                <a:tc>
                  <a:txBody>
                    <a:bodyPr/>
                    <a:lstStyle/>
                    <a:p>
                      <a:r>
                        <a:rPr lang="en-IN" sz="1600" dirty="0" smtClean="0">
                          <a:solidFill>
                            <a:srgbClr val="002060"/>
                          </a:solidFill>
                          <a:latin typeface="Arial" panose="020B0604020202020204" pitchFamily="34" charset="0"/>
                          <a:cs typeface="Arial" panose="020B0604020202020204" pitchFamily="34" charset="0"/>
                        </a:rPr>
                        <a:t>[6].</a:t>
                      </a:r>
                      <a:endParaRPr lang="en-IN" sz="1600" dirty="0">
                        <a:solidFill>
                          <a:srgbClr val="002060"/>
                        </a:solidFill>
                        <a:latin typeface="Arial" panose="020B0604020202020204" pitchFamily="34" charset="0"/>
                        <a:cs typeface="Arial" panose="020B0604020202020204" pitchFamily="34" charset="0"/>
                      </a:endParaRPr>
                    </a:p>
                  </a:txBody>
                  <a:tcPr/>
                </a:tc>
                <a:tc>
                  <a:txBody>
                    <a:bodyPr/>
                    <a:lstStyle/>
                    <a:p>
                      <a:pPr marL="285750" marR="0" indent="-285750" algn="just" defTabSz="457200" rtl="0" eaLnBrk="1" fontAlgn="auto" latinLnBrk="0" hangingPunct="1">
                        <a:lnSpc>
                          <a:spcPct val="100000"/>
                        </a:lnSpc>
                        <a:spcBef>
                          <a:spcPts val="0"/>
                        </a:spcBef>
                        <a:spcAft>
                          <a:spcPts val="0"/>
                        </a:spcAft>
                        <a:buClrTx/>
                        <a:buSzTx/>
                        <a:buFont typeface="Wingdings" panose="05000000000000000000" pitchFamily="2" charset="2"/>
                        <a:buChar char="Ø"/>
                        <a:defRPr/>
                      </a:pPr>
                      <a:r>
                        <a:rPr lang="en-IN" sz="1600" dirty="0" smtClean="0">
                          <a:solidFill>
                            <a:srgbClr val="002060"/>
                          </a:solidFill>
                          <a:latin typeface="Arial" panose="020B0604020202020204" pitchFamily="34" charset="0"/>
                          <a:cs typeface="Arial" panose="020B0604020202020204" pitchFamily="34" charset="0"/>
                        </a:rPr>
                        <a:t>“Modelling of Track</a:t>
                      </a:r>
                      <a:r>
                        <a:rPr lang="en-IN" sz="1600" baseline="0" dirty="0" smtClean="0">
                          <a:solidFill>
                            <a:srgbClr val="002060"/>
                          </a:solidFill>
                          <a:latin typeface="Arial" panose="020B0604020202020204" pitchFamily="34" charset="0"/>
                          <a:cs typeface="Arial" panose="020B0604020202020204" pitchFamily="34" charset="0"/>
                        </a:rPr>
                        <a:t> layout for intelligent railway signalling system: A machine learning application”</a:t>
                      </a:r>
                      <a:r>
                        <a:rPr lang="en-IN" sz="1600" dirty="0" smtClean="0">
                          <a:solidFill>
                            <a:srgbClr val="002060"/>
                          </a:solidFill>
                          <a:latin typeface="Arial" panose="020B0604020202020204" pitchFamily="34" charset="0"/>
                          <a:cs typeface="Arial" panose="020B0604020202020204" pitchFamily="34" charset="0"/>
                        </a:rPr>
                        <a:t> Y.Baviskar,</a:t>
                      </a:r>
                      <a:r>
                        <a:rPr lang="en-IN" sz="1600" baseline="0" dirty="0" smtClean="0">
                          <a:solidFill>
                            <a:srgbClr val="002060"/>
                          </a:solidFill>
                          <a:latin typeface="Arial" panose="020B0604020202020204" pitchFamily="34" charset="0"/>
                          <a:cs typeface="Arial" panose="020B0604020202020204" pitchFamily="34" charset="0"/>
                        </a:rPr>
                        <a:t> U.Suryawanshi, </a:t>
                      </a:r>
                      <a:r>
                        <a:rPr lang="en-IN" sz="1600" baseline="0" dirty="0" err="1" smtClean="0">
                          <a:solidFill>
                            <a:srgbClr val="002060"/>
                          </a:solidFill>
                          <a:latin typeface="Arial" panose="020B0604020202020204" pitchFamily="34" charset="0"/>
                          <a:cs typeface="Arial" panose="020B0604020202020204" pitchFamily="34" charset="0"/>
                        </a:rPr>
                        <a:t>A.Sheikh</a:t>
                      </a:r>
                      <a:r>
                        <a:rPr lang="en-IN" sz="1600" baseline="0" dirty="0" smtClean="0">
                          <a:solidFill>
                            <a:srgbClr val="002060"/>
                          </a:solidFill>
                          <a:latin typeface="Arial" panose="020B0604020202020204" pitchFamily="34" charset="0"/>
                          <a:cs typeface="Arial" panose="020B0604020202020204" pitchFamily="34" charset="0"/>
                        </a:rPr>
                        <a:t> EEED,Aug-29-2019, VJIT, Mumbai, India.</a:t>
                      </a:r>
                      <a:endParaRPr lang="en-IN" sz="1600" dirty="0" smtClean="0">
                        <a:solidFill>
                          <a:srgbClr val="002060"/>
                        </a:solidFill>
                        <a:latin typeface="Arial" panose="020B0604020202020204" pitchFamily="34" charset="0"/>
                        <a:cs typeface="Arial" panose="020B0604020202020204" pitchFamily="34" charset="0"/>
                      </a:endParaRPr>
                    </a:p>
                    <a:p>
                      <a:pPr marL="285750" indent="-285750" algn="just">
                        <a:buFont typeface="Wingdings" panose="05000000000000000000" pitchFamily="2" charset="2"/>
                        <a:buChar char="Ø"/>
                      </a:pPr>
                      <a:endParaRPr lang="en-IN" sz="1600" dirty="0">
                        <a:solidFill>
                          <a:srgbClr val="002060"/>
                        </a:solidFill>
                        <a:latin typeface="Arial" panose="020B0604020202020204" pitchFamily="34" charset="0"/>
                        <a:cs typeface="Arial" panose="020B0604020202020204" pitchFamily="34" charset="0"/>
                      </a:endParaRPr>
                    </a:p>
                  </a:txBody>
                  <a:tcPr/>
                </a:tc>
                <a:tc>
                  <a:txBody>
                    <a:bodyPr/>
                    <a:lstStyle/>
                    <a:p>
                      <a:pPr marL="285750" indent="-285750">
                        <a:buFont typeface="Wingdings" panose="05000000000000000000" pitchFamily="2" charset="2"/>
                        <a:buChar char="Ø"/>
                      </a:pPr>
                      <a:r>
                        <a:rPr lang="en-IN" sz="1600" dirty="0" smtClean="0">
                          <a:solidFill>
                            <a:srgbClr val="002060"/>
                          </a:solidFill>
                          <a:latin typeface="Arial" panose="020B0604020202020204" pitchFamily="34" charset="0"/>
                          <a:cs typeface="Arial" panose="020B0604020202020204" pitchFamily="34" charset="0"/>
                        </a:rPr>
                        <a:t>Development of an automated track model , beneficial to Intelligent Signalling system.</a:t>
                      </a:r>
                    </a:p>
                    <a:p>
                      <a:pPr marL="285750" marR="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Ø"/>
                        <a:defRPr/>
                      </a:pPr>
                      <a:r>
                        <a:rPr lang="en-IN" sz="1600" dirty="0" smtClean="0">
                          <a:solidFill>
                            <a:srgbClr val="002060"/>
                          </a:solidFill>
                          <a:latin typeface="Arial" panose="020B0604020202020204" pitchFamily="34" charset="0"/>
                          <a:cs typeface="Arial" panose="020B0604020202020204" pitchFamily="34" charset="0"/>
                        </a:rPr>
                        <a:t>IR</a:t>
                      </a:r>
                      <a:r>
                        <a:rPr lang="en-IN" sz="1600" baseline="0" dirty="0" smtClean="0">
                          <a:solidFill>
                            <a:srgbClr val="002060"/>
                          </a:solidFill>
                          <a:latin typeface="Arial" panose="020B0604020202020204" pitchFamily="34" charset="0"/>
                          <a:cs typeface="Arial" panose="020B0604020202020204" pitchFamily="34" charset="0"/>
                        </a:rPr>
                        <a:t> standard single line station layout is considered and graphical  based  techniques are implied.</a:t>
                      </a:r>
                    </a:p>
                    <a:p>
                      <a:pPr marL="285750" indent="-285750">
                        <a:buFont typeface="Wingdings" panose="05000000000000000000" pitchFamily="2" charset="2"/>
                        <a:buChar char="Ø"/>
                      </a:pPr>
                      <a:endParaRPr lang="en-IN" sz="1600" dirty="0">
                        <a:solidFill>
                          <a:srgbClr val="002060"/>
                        </a:solidFill>
                        <a:latin typeface="Arial" panose="020B0604020202020204" pitchFamily="34" charset="0"/>
                        <a:cs typeface="Arial" panose="020B0604020202020204" pitchFamily="34" charset="0"/>
                      </a:endParaRPr>
                    </a:p>
                  </a:txBody>
                  <a:tcPr/>
                </a:tc>
                <a:tc>
                  <a:txBody>
                    <a:bodyPr/>
                    <a:lstStyle/>
                    <a:p>
                      <a:pPr marL="285750" indent="-285750">
                        <a:buFont typeface="Wingdings" panose="05000000000000000000" pitchFamily="2" charset="2"/>
                        <a:buChar char="Ø"/>
                      </a:pPr>
                      <a:r>
                        <a:rPr lang="en-IN" sz="1600" dirty="0" smtClean="0">
                          <a:solidFill>
                            <a:srgbClr val="002060"/>
                          </a:solidFill>
                          <a:latin typeface="Arial" panose="020B0604020202020204" pitchFamily="34" charset="0"/>
                          <a:cs typeface="Arial" panose="020B0604020202020204" pitchFamily="34" charset="0"/>
                        </a:rPr>
                        <a:t>Construction of</a:t>
                      </a:r>
                      <a:r>
                        <a:rPr lang="en-IN" sz="1600" baseline="0" dirty="0" smtClean="0">
                          <a:solidFill>
                            <a:srgbClr val="002060"/>
                          </a:solidFill>
                          <a:latin typeface="Arial" panose="020B0604020202020204" pitchFamily="34" charset="0"/>
                          <a:cs typeface="Arial" panose="020B0604020202020204" pitchFamily="34" charset="0"/>
                        </a:rPr>
                        <a:t> ISS is a complicated task that cannot be achieved overnight and should be implemented step-by-step.</a:t>
                      </a:r>
                      <a:endParaRPr lang="en-IN" sz="1600" dirty="0">
                        <a:solidFill>
                          <a:srgbClr val="00206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3"/>
                  </a:ext>
                </a:extLst>
              </a:tr>
            </a:tbl>
          </a:graphicData>
        </a:graphic>
      </p:graphicFrame>
      <p:sp>
        <p:nvSpPr>
          <p:cNvPr id="3" name="Rectangle 2"/>
          <p:cNvSpPr/>
          <p:nvPr/>
        </p:nvSpPr>
        <p:spPr>
          <a:xfrm>
            <a:off x="0" y="0"/>
            <a:ext cx="1556836" cy="369332"/>
          </a:xfrm>
          <a:prstGeom prst="rect">
            <a:avLst/>
          </a:prstGeom>
        </p:spPr>
        <p:txBody>
          <a:bodyPr wrap="none">
            <a:spAutoFit/>
          </a:bodyPr>
          <a:lstStyle/>
          <a:p>
            <a:r>
              <a:rPr lang="en-IN" b="1" dirty="0">
                <a:solidFill>
                  <a:schemeClr val="accent2">
                    <a:lumMod val="50000"/>
                  </a:schemeClr>
                </a:solidFill>
                <a:latin typeface="Arial" panose="020B0604020202020204" pitchFamily="34" charset="0"/>
                <a:cs typeface="Arial" panose="020B0604020202020204" pitchFamily="34" charset="0"/>
              </a:rPr>
              <a:t>Continued…</a:t>
            </a:r>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34679" y="574768"/>
            <a:ext cx="3206201" cy="627016"/>
          </a:xfrm>
          <a:noFill/>
          <a:ln>
            <a:noFill/>
          </a:ln>
        </p:spPr>
        <p:txBody>
          <a:bodyPr>
            <a:noAutofit/>
          </a:bodyPr>
          <a:lstStyle/>
          <a:p>
            <a:r>
              <a:rPr lang="en-US" b="1" dirty="0" smtClean="0">
                <a:solidFill>
                  <a:schemeClr val="tx1"/>
                </a:solidFill>
                <a:latin typeface="Times New Roman" panose="02020603050405020304" pitchFamily="18" charset="0"/>
                <a:cs typeface="Times New Roman" panose="02020603050405020304" pitchFamily="18" charset="0"/>
              </a:rPr>
              <a:t>OBJECTIVES</a:t>
            </a:r>
            <a:endParaRPr lang="en-US" b="1" dirty="0">
              <a:solidFill>
                <a:schemeClr val="tx1"/>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934361" y="1711235"/>
            <a:ext cx="10443387" cy="5535340"/>
          </a:xfrm>
        </p:spPr>
        <p:txBody>
          <a:bodyPr>
            <a:noAutofit/>
          </a:bodyPr>
          <a:lstStyle/>
          <a:p>
            <a:pPr lvl="0" algn="just" fontAlgn="base">
              <a:lnSpc>
                <a:spcPct val="150000"/>
              </a:lnSpc>
              <a:buClr>
                <a:schemeClr val="tx1"/>
              </a:buClr>
              <a:buFont typeface="Wingdings" panose="05000000000000000000" pitchFamily="2" charset="2"/>
              <a:buChar char="Ø"/>
            </a:pPr>
            <a:r>
              <a:rPr lang="en-US" sz="2200" dirty="0" smtClean="0">
                <a:solidFill>
                  <a:srgbClr val="002060"/>
                </a:solidFill>
                <a:latin typeface="Times New Roman" panose="02020603050405020304" pitchFamily="18" charset="0"/>
                <a:cs typeface="Times New Roman" panose="02020603050405020304" pitchFamily="18" charset="0"/>
              </a:rPr>
              <a:t>To </a:t>
            </a:r>
            <a:r>
              <a:rPr lang="en-US" sz="2200" dirty="0">
                <a:solidFill>
                  <a:srgbClr val="002060"/>
                </a:solidFill>
                <a:latin typeface="Times New Roman" panose="02020603050405020304" pitchFamily="18" charset="0"/>
                <a:cs typeface="Times New Roman" panose="02020603050405020304" pitchFamily="18" charset="0"/>
              </a:rPr>
              <a:t>help the physically challenged people to cross the intersection of platforms. </a:t>
            </a:r>
            <a:endParaRPr lang="en-US" sz="2200" dirty="0" smtClean="0">
              <a:solidFill>
                <a:srgbClr val="002060"/>
              </a:solidFill>
              <a:latin typeface="Times New Roman" panose="02020603050405020304" pitchFamily="18" charset="0"/>
              <a:cs typeface="Times New Roman" panose="02020603050405020304" pitchFamily="18" charset="0"/>
            </a:endParaRPr>
          </a:p>
          <a:p>
            <a:pPr algn="just" fontAlgn="base">
              <a:lnSpc>
                <a:spcPct val="150000"/>
              </a:lnSpc>
              <a:buClr>
                <a:schemeClr val="tx1"/>
              </a:buClr>
              <a:buFont typeface="Wingdings" panose="05000000000000000000" pitchFamily="2" charset="2"/>
              <a:buChar char="Ø"/>
            </a:pPr>
            <a:r>
              <a:rPr lang="en-US" sz="2200" dirty="0" smtClean="0">
                <a:solidFill>
                  <a:srgbClr val="002060"/>
                </a:solidFill>
                <a:latin typeface="Times New Roman" panose="02020603050405020304" pitchFamily="18" charset="0"/>
                <a:cs typeface="Times New Roman" panose="02020603050405020304" pitchFamily="18" charset="0"/>
              </a:rPr>
              <a:t>To </a:t>
            </a:r>
            <a:r>
              <a:rPr lang="en-US" sz="2200" dirty="0">
                <a:solidFill>
                  <a:srgbClr val="002060"/>
                </a:solidFill>
                <a:latin typeface="Times New Roman" panose="02020603050405020304" pitchFamily="18" charset="0"/>
                <a:cs typeface="Times New Roman" panose="02020603050405020304" pitchFamily="18" charset="0"/>
              </a:rPr>
              <a:t>minimize the chances of accidents at railway stations. </a:t>
            </a:r>
          </a:p>
          <a:p>
            <a:pPr lvl="0" algn="just" fontAlgn="base">
              <a:lnSpc>
                <a:spcPct val="150000"/>
              </a:lnSpc>
              <a:buClr>
                <a:schemeClr val="tx1"/>
              </a:buClr>
              <a:buFont typeface="Wingdings" panose="05000000000000000000" pitchFamily="2" charset="2"/>
              <a:buChar char="Ø"/>
            </a:pPr>
            <a:r>
              <a:rPr lang="en-US" sz="2200" dirty="0" smtClean="0">
                <a:solidFill>
                  <a:srgbClr val="002060"/>
                </a:solidFill>
                <a:latin typeface="Times New Roman" panose="02020603050405020304" pitchFamily="18" charset="0"/>
                <a:cs typeface="Times New Roman" panose="02020603050405020304" pitchFamily="18" charset="0"/>
              </a:rPr>
              <a:t>To incorporate advanced technical paradigms at present day Railway stations.</a:t>
            </a:r>
          </a:p>
          <a:p>
            <a:pPr algn="just" fontAlgn="base">
              <a:lnSpc>
                <a:spcPct val="150000"/>
              </a:lnSpc>
              <a:buClr>
                <a:schemeClr val="tx1"/>
              </a:buClr>
              <a:buFont typeface="Wingdings" panose="05000000000000000000" pitchFamily="2" charset="2"/>
              <a:buChar char="Ø"/>
            </a:pPr>
            <a:r>
              <a:rPr lang="en-US" sz="2200" dirty="0" smtClean="0">
                <a:solidFill>
                  <a:srgbClr val="002060"/>
                </a:solidFill>
                <a:latin typeface="Times New Roman" panose="02020603050405020304" pitchFamily="18" charset="0"/>
                <a:cs typeface="Times New Roman" panose="02020603050405020304" pitchFamily="18" charset="0"/>
              </a:rPr>
              <a:t>To </a:t>
            </a:r>
            <a:r>
              <a:rPr lang="en-US" sz="2200" dirty="0">
                <a:solidFill>
                  <a:srgbClr val="002060"/>
                </a:solidFill>
                <a:latin typeface="Times New Roman" panose="02020603050405020304" pitchFamily="18" charset="0"/>
                <a:cs typeface="Times New Roman" panose="02020603050405020304" pitchFamily="18" charset="0"/>
              </a:rPr>
              <a:t>design a smart and an automatic pedestrian crossing </a:t>
            </a:r>
            <a:r>
              <a:rPr lang="en-US" sz="2200" dirty="0" smtClean="0">
                <a:solidFill>
                  <a:srgbClr val="002060"/>
                </a:solidFill>
                <a:latin typeface="Times New Roman" panose="02020603050405020304" pitchFamily="18" charset="0"/>
                <a:cs typeface="Times New Roman" panose="02020603050405020304" pitchFamily="18" charset="0"/>
              </a:rPr>
              <a:t>bridge. </a:t>
            </a:r>
            <a:endParaRPr lang="en-US" sz="2200" dirty="0">
              <a:solidFill>
                <a:srgbClr val="002060"/>
              </a:solidFill>
              <a:latin typeface="Times New Roman" panose="02020603050405020304" pitchFamily="18" charset="0"/>
              <a:cs typeface="Times New Roman" panose="02020603050405020304" pitchFamily="18" charset="0"/>
            </a:endParaRPr>
          </a:p>
          <a:p>
            <a:pPr lvl="0" algn="just" fontAlgn="base">
              <a:lnSpc>
                <a:spcPct val="150000"/>
              </a:lnSpc>
              <a:buClr>
                <a:schemeClr val="tx1"/>
              </a:buClr>
              <a:buFont typeface="Wingdings" panose="05000000000000000000" pitchFamily="2" charset="2"/>
              <a:buChar char="Ø"/>
            </a:pPr>
            <a:r>
              <a:rPr lang="en-US" sz="2200" dirty="0" smtClean="0">
                <a:solidFill>
                  <a:srgbClr val="002060"/>
                </a:solidFill>
                <a:latin typeface="Times New Roman" panose="02020603050405020304" pitchFamily="18" charset="0"/>
                <a:cs typeface="Times New Roman" panose="02020603050405020304" pitchFamily="18" charset="0"/>
              </a:rPr>
              <a:t>To </a:t>
            </a:r>
            <a:r>
              <a:rPr lang="en-US" sz="2200" dirty="0">
                <a:solidFill>
                  <a:srgbClr val="002060"/>
                </a:solidFill>
                <a:latin typeface="Times New Roman" panose="02020603050405020304" pitchFamily="18" charset="0"/>
                <a:cs typeface="Times New Roman" panose="02020603050405020304" pitchFamily="18" charset="0"/>
              </a:rPr>
              <a:t>alert the passengers by using the alert signals on the railway platforms.  </a:t>
            </a:r>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37831" y="610517"/>
            <a:ext cx="4043127" cy="542136"/>
          </a:xfrm>
          <a:noFill/>
          <a:ln>
            <a:noFill/>
          </a:ln>
        </p:spPr>
        <p:txBody>
          <a:bodyPr>
            <a:noAutofit/>
          </a:bodyPr>
          <a:lstStyle/>
          <a:p>
            <a:r>
              <a:rPr lang="en-IN" b="1" dirty="0">
                <a:solidFill>
                  <a:schemeClr val="tx1"/>
                </a:solidFill>
                <a:latin typeface="Times New Roman" panose="02020603050405020304" pitchFamily="18" charset="0"/>
                <a:cs typeface="Times New Roman" panose="02020603050405020304" pitchFamily="18" charset="0"/>
              </a:rPr>
              <a:t>METHODOLOGY</a:t>
            </a:r>
          </a:p>
        </p:txBody>
      </p:sp>
      <p:sp>
        <p:nvSpPr>
          <p:cNvPr id="3" name="Content Placeholder 2"/>
          <p:cNvSpPr>
            <a:spLocks noGrp="1"/>
          </p:cNvSpPr>
          <p:nvPr>
            <p:ph idx="1"/>
          </p:nvPr>
        </p:nvSpPr>
        <p:spPr>
          <a:xfrm>
            <a:off x="365463" y="1366178"/>
            <a:ext cx="11338857" cy="5602130"/>
          </a:xfrm>
        </p:spPr>
        <p:txBody>
          <a:bodyPr>
            <a:normAutofit/>
          </a:bodyPr>
          <a:lstStyle/>
          <a:p>
            <a:pPr>
              <a:buClr>
                <a:schemeClr val="tx1"/>
              </a:buClr>
              <a:buFont typeface="Wingdings" panose="05000000000000000000" pitchFamily="2" charset="2"/>
              <a:buChar char="Ø"/>
            </a:pPr>
            <a:r>
              <a:rPr lang="en-US" sz="2200" dirty="0">
                <a:solidFill>
                  <a:srgbClr val="002060"/>
                </a:solidFill>
                <a:latin typeface="Times New Roman" panose="02020603050405020304" pitchFamily="18" charset="0"/>
                <a:ea typeface="Times New Roman" panose="02020603050405020304" pitchFamily="18" charset="0"/>
                <a:cs typeface="Times New Roman" panose="02020603050405020304" pitchFamily="18" charset="0"/>
              </a:rPr>
              <a:t>Proximity </a:t>
            </a:r>
            <a:r>
              <a:rPr lang="en-US" sz="2200" dirty="0" smtClean="0">
                <a:solidFill>
                  <a:srgbClr val="002060"/>
                </a:solidFill>
                <a:latin typeface="Times New Roman" panose="02020603050405020304" pitchFamily="18" charset="0"/>
                <a:ea typeface="Times New Roman" panose="02020603050405020304" pitchFamily="18" charset="0"/>
                <a:cs typeface="Times New Roman" panose="02020603050405020304" pitchFamily="18" charset="0"/>
              </a:rPr>
              <a:t>sensor/camera is </a:t>
            </a:r>
            <a:r>
              <a:rPr lang="en-US" sz="2200" dirty="0">
                <a:solidFill>
                  <a:srgbClr val="002060"/>
                </a:solidFill>
                <a:latin typeface="Times New Roman" panose="02020603050405020304" pitchFamily="18" charset="0"/>
                <a:ea typeface="Times New Roman" panose="02020603050405020304" pitchFamily="18" charset="0"/>
                <a:cs typeface="Times New Roman" panose="02020603050405020304" pitchFamily="18" charset="0"/>
              </a:rPr>
              <a:t>used </a:t>
            </a:r>
            <a:r>
              <a:rPr lang="en-US" sz="2200" dirty="0" smtClean="0">
                <a:solidFill>
                  <a:srgbClr val="002060"/>
                </a:solidFill>
                <a:latin typeface="Times New Roman" panose="02020603050405020304" pitchFamily="18" charset="0"/>
                <a:ea typeface="Times New Roman" panose="02020603050405020304" pitchFamily="18" charset="0"/>
                <a:cs typeface="Times New Roman" panose="02020603050405020304" pitchFamily="18" charset="0"/>
              </a:rPr>
              <a:t>to </a:t>
            </a:r>
            <a:r>
              <a:rPr lang="en-US" sz="2200" dirty="0">
                <a:solidFill>
                  <a:srgbClr val="002060"/>
                </a:solidFill>
                <a:latin typeface="Times New Roman" panose="02020603050405020304" pitchFamily="18" charset="0"/>
                <a:ea typeface="Times New Roman" panose="02020603050405020304" pitchFamily="18" charset="0"/>
                <a:cs typeface="Times New Roman" panose="02020603050405020304" pitchFamily="18" charset="0"/>
              </a:rPr>
              <a:t>detect the metal </a:t>
            </a:r>
            <a:r>
              <a:rPr lang="en-US" sz="2200" dirty="0" smtClean="0">
                <a:solidFill>
                  <a:srgbClr val="002060"/>
                </a:solidFill>
                <a:latin typeface="Times New Roman" panose="02020603050405020304" pitchFamily="18" charset="0"/>
                <a:ea typeface="Times New Roman" panose="02020603050405020304" pitchFamily="18" charset="0"/>
                <a:cs typeface="Times New Roman" panose="02020603050405020304" pitchFamily="18" charset="0"/>
              </a:rPr>
              <a:t>product. </a:t>
            </a:r>
            <a:r>
              <a:rPr lang="en-US" sz="2200" dirty="0">
                <a:solidFill>
                  <a:srgbClr val="002060"/>
                </a:solidFill>
                <a:latin typeface="Times New Roman" panose="02020603050405020304" pitchFamily="18" charset="0"/>
                <a:ea typeface="Times New Roman" panose="02020603050405020304" pitchFamily="18" charset="0"/>
                <a:cs typeface="Times New Roman" panose="02020603050405020304" pitchFamily="18" charset="0"/>
              </a:rPr>
              <a:t>In our task we utilize this sensor to distinguish the position of the train</a:t>
            </a:r>
            <a:r>
              <a:rPr lang="en-US" sz="2200" dirty="0" smtClean="0">
                <a:solidFill>
                  <a:srgbClr val="002060"/>
                </a:solidFill>
                <a:latin typeface="Times New Roman" panose="02020603050405020304" pitchFamily="18" charset="0"/>
                <a:ea typeface="Times New Roman" panose="02020603050405020304" pitchFamily="18" charset="0"/>
                <a:cs typeface="Times New Roman" panose="02020603050405020304" pitchFamily="18" charset="0"/>
              </a:rPr>
              <a:t>.</a:t>
            </a:r>
          </a:p>
          <a:p>
            <a:pPr marL="0" indent="0">
              <a:buNone/>
            </a:pPr>
            <a:endParaRPr lang="en-US" sz="2200" dirty="0" smtClean="0">
              <a:solidFill>
                <a:srgbClr val="002060"/>
              </a:solidFill>
              <a:latin typeface="Times New Roman" panose="02020603050405020304" pitchFamily="18" charset="0"/>
              <a:ea typeface="Times New Roman" panose="02020603050405020304" pitchFamily="18" charset="0"/>
              <a:cs typeface="Times New Roman" panose="02020603050405020304" pitchFamily="18" charset="0"/>
            </a:endParaRPr>
          </a:p>
          <a:p>
            <a:pPr>
              <a:buClr>
                <a:schemeClr val="tx1"/>
              </a:buClr>
              <a:buFont typeface="Wingdings" panose="05000000000000000000" pitchFamily="2" charset="2"/>
              <a:buChar char="Ø"/>
            </a:pPr>
            <a:r>
              <a:rPr lang="en-US" sz="2200" dirty="0">
                <a:solidFill>
                  <a:srgbClr val="002060"/>
                </a:solidFill>
                <a:latin typeface="Times New Roman" panose="02020603050405020304" pitchFamily="18" charset="0"/>
                <a:ea typeface="Times New Roman" panose="02020603050405020304" pitchFamily="18" charset="0"/>
                <a:cs typeface="Times New Roman" panose="02020603050405020304" pitchFamily="18" charset="0"/>
              </a:rPr>
              <a:t>We utilize two sensors for security reason to maintain a strategic distance from mechanical issue. The sensor gives two outputs</a:t>
            </a:r>
            <a:r>
              <a:rPr lang="en-US" sz="2200" dirty="0" smtClean="0">
                <a:solidFill>
                  <a:srgbClr val="002060"/>
                </a:solidFill>
                <a:latin typeface="Times New Roman" panose="02020603050405020304" pitchFamily="18" charset="0"/>
                <a:ea typeface="Times New Roman" panose="02020603050405020304" pitchFamily="18" charset="0"/>
                <a:cs typeface="Times New Roman" panose="02020603050405020304" pitchFamily="18" charset="0"/>
              </a:rPr>
              <a:t>.</a:t>
            </a:r>
          </a:p>
          <a:p>
            <a:pPr>
              <a:buClr>
                <a:schemeClr val="tx1"/>
              </a:buClr>
              <a:buFont typeface="Wingdings" panose="05000000000000000000" pitchFamily="2" charset="2"/>
              <a:buChar char="Ø"/>
            </a:pPr>
            <a:endParaRPr lang="en-US" sz="2200" dirty="0" smtClean="0">
              <a:solidFill>
                <a:srgbClr val="002060"/>
              </a:solidFill>
              <a:latin typeface="Times New Roman" panose="02020603050405020304" pitchFamily="18" charset="0"/>
              <a:ea typeface="Times New Roman" panose="02020603050405020304" pitchFamily="18" charset="0"/>
              <a:cs typeface="Times New Roman" panose="02020603050405020304" pitchFamily="18" charset="0"/>
            </a:endParaRPr>
          </a:p>
          <a:p>
            <a:pPr>
              <a:buClr>
                <a:schemeClr val="tx1"/>
              </a:buClr>
              <a:buFont typeface="Wingdings" panose="05000000000000000000" pitchFamily="2" charset="2"/>
              <a:buChar char="Ø"/>
            </a:pPr>
            <a:r>
              <a:rPr lang="en-US" sz="2200" dirty="0" smtClean="0">
                <a:solidFill>
                  <a:srgbClr val="002060"/>
                </a:solidFill>
                <a:latin typeface="Times New Roman" panose="02020603050405020304" pitchFamily="18" charset="0"/>
                <a:ea typeface="Times New Roman" panose="02020603050405020304" pitchFamily="18" charset="0"/>
                <a:cs typeface="Times New Roman" panose="02020603050405020304" pitchFamily="18" charset="0"/>
              </a:rPr>
              <a:t>In </a:t>
            </a:r>
            <a:r>
              <a:rPr lang="en-US" sz="2200" dirty="0">
                <a:solidFill>
                  <a:srgbClr val="002060"/>
                </a:solidFill>
                <a:latin typeface="Times New Roman" panose="02020603050405020304" pitchFamily="18" charset="0"/>
                <a:ea typeface="Times New Roman" panose="02020603050405020304" pitchFamily="18" charset="0"/>
                <a:cs typeface="Times New Roman" panose="02020603050405020304" pitchFamily="18" charset="0"/>
              </a:rPr>
              <a:t>the event </a:t>
            </a:r>
            <a:r>
              <a:rPr lang="en-US" sz="2200" dirty="0" smtClean="0">
                <a:solidFill>
                  <a:srgbClr val="002060"/>
                </a:solidFill>
                <a:latin typeface="Times New Roman" panose="02020603050405020304" pitchFamily="18" charset="0"/>
                <a:ea typeface="Times New Roman" panose="02020603050405020304" pitchFamily="18" charset="0"/>
                <a:cs typeface="Times New Roman" panose="02020603050405020304" pitchFamily="18" charset="0"/>
              </a:rPr>
              <a:t>when </a:t>
            </a:r>
            <a:r>
              <a:rPr lang="en-US" sz="2200" dirty="0">
                <a:solidFill>
                  <a:srgbClr val="002060"/>
                </a:solidFill>
                <a:latin typeface="Times New Roman" panose="02020603050405020304" pitchFamily="18" charset="0"/>
                <a:ea typeface="Times New Roman" panose="02020603050405020304" pitchFamily="18" charset="0"/>
                <a:cs typeface="Times New Roman" panose="02020603050405020304" pitchFamily="18" charset="0"/>
              </a:rPr>
              <a:t>train draws close to smart platform, the proximity </a:t>
            </a:r>
            <a:r>
              <a:rPr lang="en-US" sz="2200" dirty="0" smtClean="0">
                <a:solidFill>
                  <a:srgbClr val="002060"/>
                </a:solidFill>
                <a:latin typeface="Times New Roman" panose="02020603050405020304" pitchFamily="18" charset="0"/>
                <a:ea typeface="Times New Roman" panose="02020603050405020304" pitchFamily="18" charset="0"/>
                <a:cs typeface="Times New Roman" panose="02020603050405020304" pitchFamily="18" charset="0"/>
              </a:rPr>
              <a:t>sensor/camera with the machine learning algorithm detects the </a:t>
            </a:r>
            <a:r>
              <a:rPr lang="en-US" sz="2200" dirty="0">
                <a:solidFill>
                  <a:srgbClr val="002060"/>
                </a:solidFill>
                <a:latin typeface="Times New Roman" panose="02020603050405020304" pitchFamily="18" charset="0"/>
                <a:ea typeface="Times New Roman" panose="02020603050405020304" pitchFamily="18" charset="0"/>
                <a:cs typeface="Times New Roman" panose="02020603050405020304" pitchFamily="18" charset="0"/>
              </a:rPr>
              <a:t>train position and gives its </a:t>
            </a:r>
            <a:r>
              <a:rPr lang="en-US" sz="2200" dirty="0" smtClean="0">
                <a:solidFill>
                  <a:srgbClr val="002060"/>
                </a:solidFill>
                <a:latin typeface="Times New Roman" panose="02020603050405020304" pitchFamily="18" charset="0"/>
                <a:ea typeface="Times New Roman" panose="02020603050405020304" pitchFamily="18" charset="0"/>
                <a:cs typeface="Times New Roman" panose="02020603050405020304" pitchFamily="18" charset="0"/>
              </a:rPr>
              <a:t>yield.</a:t>
            </a:r>
          </a:p>
          <a:p>
            <a:pPr marL="0" indent="0">
              <a:buClr>
                <a:schemeClr val="tx1"/>
              </a:buClr>
              <a:buNone/>
            </a:pPr>
            <a:endParaRPr lang="en-US" sz="2200" dirty="0" smtClean="0">
              <a:solidFill>
                <a:srgbClr val="002060"/>
              </a:solidFill>
              <a:latin typeface="Times New Roman" panose="02020603050405020304" pitchFamily="18" charset="0"/>
              <a:ea typeface="Times New Roman" panose="02020603050405020304" pitchFamily="18" charset="0"/>
              <a:cs typeface="Times New Roman" panose="02020603050405020304" pitchFamily="18" charset="0"/>
            </a:endParaRPr>
          </a:p>
          <a:p>
            <a:pPr>
              <a:buClr>
                <a:schemeClr val="tx1"/>
              </a:buClr>
              <a:buFont typeface="Wingdings" panose="05000000000000000000" pitchFamily="2" charset="2"/>
              <a:buChar char="Ø"/>
            </a:pPr>
            <a:r>
              <a:rPr lang="en-US" sz="2200" dirty="0" smtClean="0">
                <a:solidFill>
                  <a:srgbClr val="002060"/>
                </a:solidFill>
                <a:latin typeface="Times New Roman" panose="02020603050405020304" pitchFamily="18" charset="0"/>
                <a:ea typeface="Times New Roman" panose="02020603050405020304" pitchFamily="18" charset="0"/>
                <a:cs typeface="Times New Roman" panose="02020603050405020304" pitchFamily="18" charset="0"/>
              </a:rPr>
              <a:t>Processor triggers the motor unit eventually enables or disables the virtual platform based on the input data from the sensor/camera unit.</a:t>
            </a:r>
          </a:p>
          <a:p>
            <a:endParaRPr lang="en-US" sz="2200" dirty="0">
              <a:solidFill>
                <a:srgbClr val="002060"/>
              </a:solidFill>
              <a:latin typeface="Times New Roman" panose="02020603050405020304" pitchFamily="18" charset="0"/>
              <a:ea typeface="Times New Roman" panose="02020603050405020304" pitchFamily="18" charset="0"/>
              <a:cs typeface="Times New Roman" panose="02020603050405020304" pitchFamily="18" charset="0"/>
            </a:endParaRPr>
          </a:p>
          <a:p>
            <a:endParaRPr lang="en-US" sz="2200" dirty="0" smtClean="0">
              <a:solidFill>
                <a:srgbClr val="002060"/>
              </a:solidFill>
              <a:latin typeface="Times New Roman" panose="02020603050405020304" pitchFamily="18" charset="0"/>
              <a:ea typeface="Times New Roman" panose="02020603050405020304" pitchFamily="18" charset="0"/>
              <a:cs typeface="Times New Roman" panose="02020603050405020304" pitchFamily="18" charset="0"/>
            </a:endParaRPr>
          </a:p>
          <a:p>
            <a:endParaRPr lang="en-US" sz="2200" dirty="0" smtClean="0">
              <a:solidFill>
                <a:srgbClr val="002060"/>
              </a:solidFill>
              <a:latin typeface="Times New Roman" panose="02020603050405020304" pitchFamily="18" charset="0"/>
              <a:ea typeface="Times New Roman" panose="02020603050405020304" pitchFamily="18" charset="0"/>
              <a:cs typeface="Times New Roman" panose="02020603050405020304" pitchFamily="18" charset="0"/>
            </a:endParaRPr>
          </a:p>
          <a:p>
            <a:endParaRPr lang="en-IN" sz="2200" dirty="0">
              <a:solidFill>
                <a:srgbClr val="002060"/>
              </a:solidFill>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96834" y="1362043"/>
            <a:ext cx="10973526" cy="5757214"/>
          </a:xfrm>
        </p:spPr>
        <p:txBody>
          <a:bodyPr>
            <a:normAutofit/>
          </a:bodyPr>
          <a:lstStyle/>
          <a:p>
            <a:pPr>
              <a:buClr>
                <a:schemeClr val="tx1"/>
              </a:buClr>
              <a:buFont typeface="Wingdings" panose="05000000000000000000" pitchFamily="2" charset="2"/>
              <a:buChar char="Ø"/>
            </a:pPr>
            <a:r>
              <a:rPr lang="en-US" sz="2200" dirty="0" smtClean="0">
                <a:solidFill>
                  <a:srgbClr val="002060"/>
                </a:solidFill>
                <a:latin typeface="Times New Roman" panose="02020603050405020304" pitchFamily="18" charset="0"/>
                <a:ea typeface="Times New Roman" panose="02020603050405020304" pitchFamily="18" charset="0"/>
                <a:cs typeface="Times New Roman" panose="02020603050405020304" pitchFamily="18" charset="0"/>
              </a:rPr>
              <a:t>Distributed Neural network for processing Image data set.</a:t>
            </a:r>
          </a:p>
          <a:p>
            <a:pPr marL="0" indent="0">
              <a:buClr>
                <a:schemeClr val="tx1"/>
              </a:buClr>
              <a:buNone/>
            </a:pPr>
            <a:endParaRPr lang="en-US" sz="2200" dirty="0" smtClean="0">
              <a:solidFill>
                <a:srgbClr val="002060"/>
              </a:solidFill>
              <a:latin typeface="Times New Roman" panose="02020603050405020304" pitchFamily="18" charset="0"/>
              <a:ea typeface="Times New Roman" panose="02020603050405020304" pitchFamily="18" charset="0"/>
              <a:cs typeface="Times New Roman" panose="02020603050405020304" pitchFamily="18" charset="0"/>
            </a:endParaRPr>
          </a:p>
          <a:p>
            <a:pPr>
              <a:buClr>
                <a:schemeClr val="tx1"/>
              </a:buClr>
              <a:buFont typeface="Wingdings" panose="05000000000000000000" pitchFamily="2" charset="2"/>
              <a:buChar char="Ø"/>
            </a:pPr>
            <a:r>
              <a:rPr lang="en-US" sz="2200" dirty="0" smtClean="0">
                <a:solidFill>
                  <a:srgbClr val="002060"/>
                </a:solidFill>
                <a:latin typeface="Times New Roman" panose="02020603050405020304" pitchFamily="18" charset="0"/>
                <a:ea typeface="Times New Roman" panose="02020603050405020304" pitchFamily="18" charset="0"/>
                <a:cs typeface="Times New Roman" panose="02020603050405020304" pitchFamily="18" charset="0"/>
              </a:rPr>
              <a:t>Predefined Images stored in the database.</a:t>
            </a:r>
          </a:p>
          <a:p>
            <a:pPr marL="0" indent="0">
              <a:buClr>
                <a:schemeClr val="tx1"/>
              </a:buClr>
              <a:buNone/>
            </a:pPr>
            <a:endParaRPr lang="en-US" sz="2200" dirty="0" smtClean="0">
              <a:solidFill>
                <a:srgbClr val="002060"/>
              </a:solidFill>
              <a:latin typeface="Times New Roman" panose="02020603050405020304" pitchFamily="18" charset="0"/>
              <a:ea typeface="Times New Roman" panose="02020603050405020304" pitchFamily="18" charset="0"/>
              <a:cs typeface="Times New Roman" panose="02020603050405020304" pitchFamily="18" charset="0"/>
            </a:endParaRPr>
          </a:p>
          <a:p>
            <a:pPr>
              <a:buClr>
                <a:schemeClr val="tx1"/>
              </a:buClr>
              <a:buFont typeface="Wingdings" panose="05000000000000000000" pitchFamily="2" charset="2"/>
              <a:buChar char="Ø"/>
            </a:pPr>
            <a:r>
              <a:rPr lang="en-US" sz="2200" dirty="0" smtClean="0">
                <a:solidFill>
                  <a:srgbClr val="002060"/>
                </a:solidFill>
                <a:latin typeface="Times New Roman" panose="02020603050405020304" pitchFamily="18" charset="0"/>
                <a:ea typeface="Times New Roman" panose="02020603050405020304" pitchFamily="18" charset="0"/>
                <a:cs typeface="Times New Roman" panose="02020603050405020304" pitchFamily="18" charset="0"/>
              </a:rPr>
              <a:t>Classifier algorithms conclude the type of image.</a:t>
            </a:r>
          </a:p>
          <a:p>
            <a:pPr marL="0" indent="0">
              <a:buClr>
                <a:schemeClr val="tx1"/>
              </a:buClr>
              <a:buNone/>
            </a:pPr>
            <a:r>
              <a:rPr lang="en-US" sz="2200" dirty="0" smtClean="0">
                <a:solidFill>
                  <a:srgbClr val="002060"/>
                </a:solidFill>
                <a:latin typeface="Times New Roman" panose="02020603050405020304" pitchFamily="18" charset="0"/>
                <a:ea typeface="Times New Roman" panose="02020603050405020304" pitchFamily="18" charset="0"/>
                <a:cs typeface="Times New Roman" panose="02020603050405020304" pitchFamily="18" charset="0"/>
              </a:rPr>
              <a:t> </a:t>
            </a:r>
          </a:p>
          <a:p>
            <a:pPr>
              <a:buClr>
                <a:schemeClr val="tx1"/>
              </a:buClr>
              <a:buFont typeface="Wingdings" panose="05000000000000000000" pitchFamily="2" charset="2"/>
              <a:buChar char="Ø"/>
            </a:pPr>
            <a:r>
              <a:rPr lang="en-US" sz="2200" dirty="0" smtClean="0">
                <a:solidFill>
                  <a:srgbClr val="002060"/>
                </a:solidFill>
                <a:latin typeface="Times New Roman" panose="02020603050405020304" pitchFamily="18" charset="0"/>
                <a:ea typeface="Times New Roman" panose="02020603050405020304" pitchFamily="18" charset="0"/>
                <a:cs typeface="Times New Roman" panose="02020603050405020304" pitchFamily="18" charset="0"/>
              </a:rPr>
              <a:t>Based on this learning mechanism, processor triggers the motor.</a:t>
            </a:r>
          </a:p>
          <a:p>
            <a:pPr>
              <a:buClr>
                <a:schemeClr val="tx1"/>
              </a:buClr>
              <a:buFont typeface="Wingdings" panose="05000000000000000000" pitchFamily="2" charset="2"/>
              <a:buChar char="Ø"/>
            </a:pPr>
            <a:endParaRPr lang="en-US" sz="2200" dirty="0" smtClean="0">
              <a:solidFill>
                <a:srgbClr val="002060"/>
              </a:solidFill>
              <a:latin typeface="Times New Roman" panose="02020603050405020304" pitchFamily="18" charset="0"/>
              <a:ea typeface="Times New Roman" panose="02020603050405020304" pitchFamily="18" charset="0"/>
              <a:cs typeface="Times New Roman" panose="02020603050405020304" pitchFamily="18" charset="0"/>
            </a:endParaRPr>
          </a:p>
          <a:p>
            <a:pPr>
              <a:buClr>
                <a:schemeClr val="tx1"/>
              </a:buClr>
              <a:buFont typeface="Wingdings" panose="05000000000000000000" pitchFamily="2" charset="2"/>
              <a:buChar char="Ø"/>
            </a:pPr>
            <a:r>
              <a:rPr lang="en-US" sz="2200" dirty="0" smtClean="0">
                <a:solidFill>
                  <a:srgbClr val="002060"/>
                </a:solidFill>
                <a:latin typeface="Times New Roman" panose="02020603050405020304" pitchFamily="18" charset="0"/>
                <a:ea typeface="Times New Roman" panose="02020603050405020304" pitchFamily="18" charset="0"/>
                <a:cs typeface="Times New Roman" panose="02020603050405020304" pitchFamily="18" charset="0"/>
              </a:rPr>
              <a:t>Figure 1 depicts project schematic diagram and figure 2 depicts the functional flow diagram.</a:t>
            </a:r>
          </a:p>
          <a:p>
            <a:pPr>
              <a:buClr>
                <a:schemeClr val="tx1"/>
              </a:buClr>
              <a:buFont typeface="Wingdings" panose="05000000000000000000" pitchFamily="2" charset="2"/>
              <a:buChar char="Ø"/>
            </a:pPr>
            <a:endParaRPr lang="en-US" sz="2200" dirty="0" smtClean="0">
              <a:solidFill>
                <a:srgbClr val="002060"/>
              </a:solidFill>
              <a:latin typeface="Times New Roman" panose="02020603050405020304" pitchFamily="18" charset="0"/>
              <a:ea typeface="Times New Roman" panose="02020603050405020304" pitchFamily="18" charset="0"/>
              <a:cs typeface="Times New Roman" panose="02020603050405020304" pitchFamily="18" charset="0"/>
            </a:endParaRPr>
          </a:p>
          <a:p>
            <a:pPr>
              <a:buClr>
                <a:schemeClr val="tx1"/>
              </a:buClr>
              <a:buFont typeface="Wingdings" panose="05000000000000000000" pitchFamily="2" charset="2"/>
              <a:buChar char="Ø"/>
            </a:pPr>
            <a:endParaRPr lang="en-US" sz="2200" dirty="0" smtClean="0">
              <a:solidFill>
                <a:srgbClr val="002060"/>
              </a:solidFill>
              <a:latin typeface="Times New Roman" panose="02020603050405020304" pitchFamily="18" charset="0"/>
              <a:ea typeface="Times New Roman" panose="02020603050405020304" pitchFamily="18" charset="0"/>
              <a:cs typeface="Times New Roman" panose="02020603050405020304" pitchFamily="18" charset="0"/>
            </a:endParaRPr>
          </a:p>
          <a:p>
            <a:pPr>
              <a:buClr>
                <a:schemeClr val="tx1"/>
              </a:buClr>
              <a:buFont typeface="Wingdings" panose="05000000000000000000" pitchFamily="2" charset="2"/>
              <a:buChar char="Ø"/>
            </a:pPr>
            <a:endParaRPr lang="en-US" sz="2200" dirty="0" smtClean="0">
              <a:solidFill>
                <a:srgbClr val="002060"/>
              </a:solidFill>
              <a:latin typeface="Times New Roman" panose="02020603050405020304" pitchFamily="18" charset="0"/>
              <a:ea typeface="Times New Roman" panose="02020603050405020304" pitchFamily="18" charset="0"/>
              <a:cs typeface="Times New Roman" panose="02020603050405020304" pitchFamily="18" charset="0"/>
            </a:endParaRPr>
          </a:p>
          <a:p>
            <a:pPr>
              <a:buClr>
                <a:schemeClr val="tx1"/>
              </a:buClr>
              <a:buFont typeface="Wingdings" panose="05000000000000000000" pitchFamily="2" charset="2"/>
              <a:buChar char="Ø"/>
            </a:pPr>
            <a:endParaRPr lang="en-US" sz="2200" dirty="0" smtClean="0">
              <a:solidFill>
                <a:srgbClr val="002060"/>
              </a:solidFill>
              <a:latin typeface="Times New Roman" panose="02020603050405020304" pitchFamily="18" charset="0"/>
              <a:ea typeface="Times New Roman" panose="02020603050405020304" pitchFamily="18" charset="0"/>
              <a:cs typeface="Times New Roman" panose="02020603050405020304" pitchFamily="18" charset="0"/>
            </a:endParaRPr>
          </a:p>
          <a:p>
            <a:pPr>
              <a:buClr>
                <a:schemeClr val="tx1"/>
              </a:buClr>
              <a:buFont typeface="Wingdings" panose="05000000000000000000" pitchFamily="2" charset="2"/>
              <a:buChar char="Ø"/>
            </a:pPr>
            <a:endParaRPr lang="en-US" sz="2200" dirty="0" smtClean="0">
              <a:solidFill>
                <a:srgbClr val="002060"/>
              </a:solidFill>
              <a:latin typeface="Times New Roman" panose="02020603050405020304" pitchFamily="18" charset="0"/>
              <a:ea typeface="Times New Roman" panose="02020603050405020304" pitchFamily="18" charset="0"/>
              <a:cs typeface="Times New Roman" panose="02020603050405020304" pitchFamily="18" charset="0"/>
            </a:endParaRPr>
          </a:p>
          <a:p>
            <a:endParaRPr lang="en-US" sz="2200" dirty="0" smtClean="0">
              <a:solidFill>
                <a:srgbClr val="002060"/>
              </a:solidFill>
              <a:latin typeface="Times New Roman" panose="02020603050405020304" pitchFamily="18" charset="0"/>
              <a:ea typeface="Times New Roman" panose="02020603050405020304" pitchFamily="18" charset="0"/>
              <a:cs typeface="Times New Roman" panose="02020603050405020304" pitchFamily="18" charset="0"/>
            </a:endParaRPr>
          </a:p>
          <a:p>
            <a:endParaRPr lang="en-US" sz="2200" dirty="0" smtClean="0">
              <a:solidFill>
                <a:srgbClr val="002060"/>
              </a:solidFill>
              <a:latin typeface="Times New Roman" panose="02020603050405020304" pitchFamily="18" charset="0"/>
              <a:ea typeface="Times New Roman" panose="02020603050405020304" pitchFamily="18" charset="0"/>
              <a:cs typeface="Times New Roman" panose="02020603050405020304" pitchFamily="18" charset="0"/>
            </a:endParaRPr>
          </a:p>
          <a:p>
            <a:endParaRPr lang="en-US" sz="2200" dirty="0" smtClean="0">
              <a:solidFill>
                <a:srgbClr val="002060"/>
              </a:solidFill>
              <a:latin typeface="Times New Roman" panose="02020603050405020304" pitchFamily="18" charset="0"/>
              <a:ea typeface="Times New Roman" panose="02020603050405020304" pitchFamily="18" charset="0"/>
              <a:cs typeface="Times New Roman" panose="02020603050405020304" pitchFamily="18" charset="0"/>
            </a:endParaRPr>
          </a:p>
          <a:p>
            <a:endParaRPr lang="en-US" sz="2200" dirty="0" smtClean="0">
              <a:solidFill>
                <a:srgbClr val="002060"/>
              </a:solidFill>
              <a:latin typeface="Times New Roman" panose="02020603050405020304" pitchFamily="18" charset="0"/>
              <a:ea typeface="Times New Roman" panose="02020603050405020304" pitchFamily="18" charset="0"/>
              <a:cs typeface="Times New Roman" panose="02020603050405020304" pitchFamily="18" charset="0"/>
            </a:endParaRPr>
          </a:p>
          <a:p>
            <a:endParaRPr lang="en-IN" sz="2200" dirty="0">
              <a:solidFill>
                <a:srgbClr val="002060"/>
              </a:solidFill>
              <a:latin typeface="Times New Roman" panose="02020603050405020304" pitchFamily="18" charset="0"/>
              <a:cs typeface="Times New Roman" panose="02020603050405020304" pitchFamily="18" charset="0"/>
            </a:endParaRPr>
          </a:p>
        </p:txBody>
      </p:sp>
      <p:sp>
        <p:nvSpPr>
          <p:cNvPr id="2" name="TextBox 1"/>
          <p:cNvSpPr txBox="1"/>
          <p:nvPr/>
        </p:nvSpPr>
        <p:spPr>
          <a:xfrm>
            <a:off x="135709" y="258354"/>
            <a:ext cx="3136900" cy="400110"/>
          </a:xfrm>
          <a:prstGeom prst="rect">
            <a:avLst/>
          </a:prstGeom>
          <a:noFill/>
        </p:spPr>
        <p:txBody>
          <a:bodyPr wrap="square" rtlCol="0">
            <a:spAutoFit/>
          </a:bodyPr>
          <a:lstStyle/>
          <a:p>
            <a:r>
              <a:rPr lang="en-IN" sz="2000" dirty="0" smtClean="0">
                <a:solidFill>
                  <a:schemeClr val="accent2">
                    <a:lumMod val="50000"/>
                  </a:schemeClr>
                </a:solidFill>
                <a:latin typeface="Arial" panose="020B0604020202020204" pitchFamily="34" charset="0"/>
                <a:cs typeface="Arial" panose="020B0604020202020204" pitchFamily="34" charset="0"/>
              </a:rPr>
              <a:t>Continued…</a:t>
            </a:r>
            <a:endParaRPr lang="en-IN" sz="2000" dirty="0">
              <a:solidFill>
                <a:schemeClr val="accent2">
                  <a:lumMod val="50000"/>
                </a:schemeClr>
              </a:solidFill>
              <a:latin typeface="Arial" panose="020B0604020202020204" pitchFamily="34" charset="0"/>
              <a:cs typeface="Arial" panose="020B06040202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Wisp</Template>
  <TotalTime>12</TotalTime>
  <Words>2769</Words>
  <Application>Microsoft Office PowerPoint</Application>
  <PresentationFormat>Widescreen</PresentationFormat>
  <Paragraphs>253</Paragraphs>
  <Slides>40</Slides>
  <Notes>1</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40</vt:i4>
      </vt:variant>
    </vt:vector>
  </HeadingPairs>
  <TitlesOfParts>
    <vt:vector size="49" baseType="lpstr">
      <vt:lpstr>Arial</vt:lpstr>
      <vt:lpstr>Calibri</vt:lpstr>
      <vt:lpstr>Century Gothic</vt:lpstr>
      <vt:lpstr>ff7</vt:lpstr>
      <vt:lpstr>Showcard Gothic</vt:lpstr>
      <vt:lpstr>Times New Roman</vt:lpstr>
      <vt:lpstr>Wingdings</vt:lpstr>
      <vt:lpstr>Wingdings 3</vt:lpstr>
      <vt:lpstr>Wisp</vt:lpstr>
      <vt:lpstr>  Visveswaraya Technological University SRI VENKATESHWARA COLLEGE OF ENGINEERING  NH7, Vidyanagar, Kempegowda International Airport Road, Bengaluru -562157 DEPARTMENT OF ELECTRONICS &amp; COMMUNICATION ENGINEERING     (Accredited By NBA)</vt:lpstr>
      <vt:lpstr>CONTENTS</vt:lpstr>
      <vt:lpstr>ABSTRACT</vt:lpstr>
      <vt:lpstr>INTRODUCTION</vt:lpstr>
      <vt:lpstr>PowerPoint Presentation</vt:lpstr>
      <vt:lpstr>PowerPoint Presentation</vt:lpstr>
      <vt:lpstr>OBJECTIVES</vt:lpstr>
      <vt:lpstr>METHODOLOGY</vt:lpstr>
      <vt:lpstr>PowerPoint Presentation</vt:lpstr>
      <vt:lpstr>PowerPoint Presentation</vt:lpstr>
      <vt:lpstr>PowerPoint Presentation</vt:lpstr>
      <vt:lpstr>PowerPoint Presentation</vt:lpstr>
      <vt:lpstr>COMPONENTS REQUIRED</vt:lpstr>
      <vt:lpstr>COMPONENTS DISCRIPTION</vt:lpstr>
      <vt:lpstr>PowerPoint Presentation</vt:lpstr>
      <vt:lpstr>PowerPoint Presentation</vt:lpstr>
      <vt:lpstr>PowerPoint Presentation</vt:lpstr>
      <vt:lpstr>PowerPoint Presentation</vt:lpstr>
      <vt:lpstr>WORK CARRIED OUT</vt:lpstr>
      <vt:lpstr>PowerPoint Presentation</vt:lpstr>
      <vt:lpstr>PowerPoint Presentation</vt:lpstr>
      <vt:lpstr>PowerPoint Presentation</vt:lpstr>
      <vt:lpstr>The block diagram of the proposed CNN recognition algorithm is shown in Fig.11. The algorithm is mainly carried out in three steps as below:  1. Resize the input images as 16x16x1, 16x16x3, 32x32x1, 32x32x3, 64x64x1, and 64x64x1.  2. Build a CNN structure with eight layers made up of convolution, max pooling, convolution, max pooling, convolution, max pooling, convolution, and convolution layers respectively.  3. After extracting all features, use Softmax classifier for classification. </vt:lpstr>
      <vt:lpstr>PowerPoint Presentation</vt:lpstr>
      <vt:lpstr>HAAR CASCADE CLASSIFIER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vt:lpstr>
      <vt:lpstr>REFERENCES</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 INNOVATIVE SMART RAILWAY PLATFORM ASSIST IN DOMESTIC RAILWAT STATION</dc:title>
  <dc:creator>w10</dc:creator>
  <cp:lastModifiedBy>w10</cp:lastModifiedBy>
  <cp:revision>378</cp:revision>
  <dcterms:created xsi:type="dcterms:W3CDTF">2019-09-27T13:03:00Z</dcterms:created>
  <dcterms:modified xsi:type="dcterms:W3CDTF">2021-03-10T20:56:18Z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1033-11.2.0.9453</vt:lpwstr>
  </property>
</Properties>
</file>